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48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B2594-1E28-41CE-819F-6700CD443100}" type="datetimeFigureOut">
              <a:rPr kumimoji="1" lang="ja-JP" altLang="en-US" smtClean="0"/>
              <a:t>2020/2/18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D7320-AD04-4FFA-9034-3DA1A8143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2055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6040-F6F3-4FC2-A46F-CD562B9BE060}" type="datetime1">
              <a:rPr kumimoji="1" lang="ja-JP" altLang="en-US" smtClean="0"/>
              <a:t>2020/2/18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BB83-B438-4189-9075-B70CCFB09E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585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DBB6-07FF-40DE-A9FA-565AE0BEA676}" type="datetime1">
              <a:rPr kumimoji="1" lang="ja-JP" altLang="en-US" smtClean="0"/>
              <a:t>2020/2/18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BB83-B438-4189-9075-B70CCFB09E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7884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A070E-185D-4A1B-AD65-DAAC87BD2FFE}" type="datetime1">
              <a:rPr kumimoji="1" lang="ja-JP" altLang="en-US" smtClean="0"/>
              <a:t>2020/2/18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BB83-B438-4189-9075-B70CCFB09E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234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5AA4-130A-492F-8571-47488E745E5C}" type="datetime1">
              <a:rPr kumimoji="1" lang="ja-JP" altLang="en-US" smtClean="0"/>
              <a:t>2020/2/18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BB83-B438-4189-9075-B70CCFB09E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26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D734-CBAE-46C8-A792-CF9431D7F771}" type="datetime1">
              <a:rPr kumimoji="1" lang="ja-JP" altLang="en-US" smtClean="0"/>
              <a:t>2020/2/18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BB83-B438-4189-9075-B70CCFB09E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0221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5014-4CD8-4E45-92C0-12B96C46F59B}" type="datetime1">
              <a:rPr kumimoji="1" lang="ja-JP" altLang="en-US" smtClean="0"/>
              <a:t>2020/2/18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BB83-B438-4189-9075-B70CCFB09E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1578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7900-4751-475A-9295-767FFA3E1306}" type="datetime1">
              <a:rPr kumimoji="1" lang="ja-JP" altLang="en-US" smtClean="0"/>
              <a:t>2020/2/18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BB83-B438-4189-9075-B70CCFB09E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3280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8E46-972E-4083-9758-96A0FD1DD303}" type="datetime1">
              <a:rPr kumimoji="1" lang="ja-JP" altLang="en-US" smtClean="0"/>
              <a:t>2020/2/18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BB83-B438-4189-9075-B70CCFB09E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707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7556-9128-486D-AC85-AE66D3D13476}" type="datetime1">
              <a:rPr kumimoji="1" lang="ja-JP" altLang="en-US" smtClean="0"/>
              <a:t>2020/2/18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BB83-B438-4189-9075-B70CCFB09E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2384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4356-2BD8-4927-AB72-BFEE353F4B49}" type="datetime1">
              <a:rPr kumimoji="1" lang="ja-JP" altLang="en-US" smtClean="0"/>
              <a:t>2020/2/18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BB83-B438-4189-9075-B70CCFB09E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0423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1A3D-B72C-4750-B56A-B7C727B85FF2}" type="datetime1">
              <a:rPr kumimoji="1" lang="ja-JP" altLang="en-US" smtClean="0"/>
              <a:t>2020/2/18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BB83-B438-4189-9075-B70CCFB09E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2602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4E193-B657-4A82-B9D3-0DBB8DFA7339}" type="datetime1">
              <a:rPr kumimoji="1" lang="ja-JP" altLang="en-US" smtClean="0"/>
              <a:t>2020/2/18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1BB83-B438-4189-9075-B70CCFB09E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1796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438150" y="247496"/>
            <a:ext cx="5123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Life Style carbon footprint</a:t>
            </a:r>
            <a:endParaRPr kumimoji="1" lang="ja-JP" altLang="en-US" sz="3200" dirty="0"/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0" y="902853"/>
            <a:ext cx="12192000" cy="60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BB83-B438-4189-9075-B70CCFB09E46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xmlns="" id="{3CF02A3E-7CBB-4DF8-BC35-5B9BF213F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1176469"/>
            <a:ext cx="5657850" cy="527685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xmlns="" id="{E50793EF-5629-4212-A485-74F65B9BDD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444" t="1458" r="1740" b="72557"/>
          <a:stretch/>
        </p:blipFill>
        <p:spPr>
          <a:xfrm>
            <a:off x="7563609" y="1141180"/>
            <a:ext cx="4361603" cy="219168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xmlns="" id="{63EE8E11-9D90-4F23-92B0-4AC09FB5FF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961" b="52990"/>
          <a:stretch/>
        </p:blipFill>
        <p:spPr>
          <a:xfrm>
            <a:off x="4559030" y="1009721"/>
            <a:ext cx="2888478" cy="2727194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xmlns="" id="{EE7E5FB4-4C88-4C64-AAB9-9703729108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21" t="27768" r="3059" b="21153"/>
          <a:stretch/>
        </p:blipFill>
        <p:spPr>
          <a:xfrm>
            <a:off x="8799016" y="3696574"/>
            <a:ext cx="2797339" cy="2534898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xmlns="" id="{34E39EEC-FC4A-4D3F-80F6-0B867BDF15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030" r="51560"/>
          <a:stretch/>
        </p:blipFill>
        <p:spPr>
          <a:xfrm>
            <a:off x="6346678" y="3777256"/>
            <a:ext cx="2550996" cy="2335897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1A720C6B-A16F-46FB-BE3C-52980994400E}"/>
              </a:ext>
            </a:extLst>
          </p:cNvPr>
          <p:cNvSpPr txBox="1"/>
          <p:nvPr/>
        </p:nvSpPr>
        <p:spPr>
          <a:xfrm flipH="1">
            <a:off x="4559030" y="6174734"/>
            <a:ext cx="707771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Direct emission from individual household</a:t>
            </a:r>
          </a:p>
          <a:p>
            <a:r>
              <a:rPr kumimoji="1" lang="en-US" altLang="ja-JP" dirty="0"/>
              <a:t>186Mt(GHG from total household)/126.8M(population)=</a:t>
            </a:r>
            <a:r>
              <a:rPr kumimoji="1" lang="en-US" altLang="ja-JP" b="1" dirty="0">
                <a:solidFill>
                  <a:srgbClr val="FF0000"/>
                </a:solidFill>
              </a:rPr>
              <a:t>1.47 Mt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xmlns="" id="{5768B06E-B27A-4CD8-B285-B57D9997E345}"/>
              </a:ext>
            </a:extLst>
          </p:cNvPr>
          <p:cNvSpPr/>
          <p:nvPr/>
        </p:nvSpPr>
        <p:spPr>
          <a:xfrm>
            <a:off x="1477817" y="1625600"/>
            <a:ext cx="2965111" cy="756872"/>
          </a:xfrm>
          <a:prstGeom prst="wedgeRoundRectCallout">
            <a:avLst>
              <a:gd name="adj1" fmla="val -41377"/>
              <a:gd name="adj2" fmla="val 10612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600" dirty="0">
                <a:solidFill>
                  <a:schemeClr val="tx1"/>
                </a:solidFill>
              </a:rPr>
              <a:t>Include indirect emission</a:t>
            </a:r>
          </a:p>
          <a:p>
            <a:r>
              <a:rPr lang="en-US" altLang="ja-JP" sz="1600" dirty="0">
                <a:solidFill>
                  <a:schemeClr val="tx1"/>
                </a:solidFill>
              </a:rPr>
              <a:t>(ex. Production of goods)</a:t>
            </a:r>
          </a:p>
          <a:p>
            <a:endParaRPr lang="ja-JP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676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35974" y="200125"/>
            <a:ext cx="8384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Categories of Plastics and related Products</a:t>
            </a:r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0" y="902853"/>
            <a:ext cx="12192000" cy="60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2224" t="1629" r="1645"/>
          <a:stretch/>
        </p:blipFill>
        <p:spPr>
          <a:xfrm>
            <a:off x="1141916" y="993057"/>
            <a:ext cx="9634239" cy="5447851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865239" y="6334780"/>
            <a:ext cx="108941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/>
              <a:t>Source: ‘Mission Possible, sectoral focus </a:t>
            </a:r>
            <a:r>
              <a:rPr lang="en-US" altLang="ja-JP" sz="1400" dirty="0" err="1"/>
              <a:t>Plastics’,Energy</a:t>
            </a:r>
            <a:r>
              <a:rPr lang="en-US" altLang="ja-JP" sz="1400" dirty="0"/>
              <a:t> Transitions Commission</a:t>
            </a:r>
          </a:p>
          <a:p>
            <a:r>
              <a:rPr lang="en-US" altLang="ja-JP" sz="1400" dirty="0"/>
              <a:t>http://www.energy-transitions.org/sites/default/files/ETC%20sectoral%20focus%20-%20Plastics_final.pdf</a:t>
            </a:r>
            <a:endParaRPr lang="ja-JP" altLang="en-US" sz="14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BB83-B438-4189-9075-B70CCFB09E4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845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35974" y="200125"/>
            <a:ext cx="4820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Plastics Demand Trends</a:t>
            </a:r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0" y="902853"/>
            <a:ext cx="12192000" cy="60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865239" y="6334780"/>
            <a:ext cx="108941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/>
              <a:t>Source: ‘Mission Possible, sectoral focus </a:t>
            </a:r>
            <a:r>
              <a:rPr lang="en-US" altLang="ja-JP" sz="1400" dirty="0" err="1"/>
              <a:t>Plastics’,Energy</a:t>
            </a:r>
            <a:r>
              <a:rPr lang="en-US" altLang="ja-JP" sz="1400" dirty="0"/>
              <a:t> Transitions Commission</a:t>
            </a:r>
          </a:p>
          <a:p>
            <a:r>
              <a:rPr lang="en-US" altLang="ja-JP" sz="1400" dirty="0"/>
              <a:t>http://www.energy-transitions.org/sites/default/files/ETC%20sectoral%20focus%20-%20Plastics_final.pdf</a:t>
            </a:r>
            <a:endParaRPr lang="ja-JP" altLang="en-US" sz="14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29" y="1170040"/>
            <a:ext cx="8974654" cy="504074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9263864" y="3903196"/>
            <a:ext cx="2747868" cy="23083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Benefits of plastic:</a:t>
            </a:r>
          </a:p>
          <a:p>
            <a:r>
              <a:rPr lang="ja-JP" altLang="en-US" dirty="0"/>
              <a:t>・</a:t>
            </a:r>
            <a:r>
              <a:rPr lang="en-US" altLang="ja-JP" dirty="0"/>
              <a:t>Safer food delivery</a:t>
            </a:r>
          </a:p>
          <a:p>
            <a:r>
              <a:rPr lang="ja-JP" altLang="en-US" dirty="0"/>
              <a:t>・</a:t>
            </a:r>
            <a:r>
              <a:rPr lang="en-US" altLang="ja-JP" dirty="0"/>
              <a:t>Comfortable interior</a:t>
            </a:r>
          </a:p>
          <a:p>
            <a:r>
              <a:rPr lang="ja-JP" altLang="en-US" dirty="0"/>
              <a:t>・</a:t>
            </a:r>
            <a:r>
              <a:rPr lang="en-US" altLang="ja-JP" dirty="0"/>
              <a:t>and much more</a:t>
            </a:r>
          </a:p>
          <a:p>
            <a:endParaRPr kumimoji="1" lang="en-US" altLang="ja-JP" dirty="0"/>
          </a:p>
          <a:p>
            <a:r>
              <a:rPr lang="en-US" altLang="ja-JP" dirty="0"/>
              <a:t>Environmental benefit:</a:t>
            </a:r>
            <a:endParaRPr kumimoji="1" lang="en-US" altLang="ja-JP" dirty="0"/>
          </a:p>
          <a:p>
            <a:r>
              <a:rPr lang="ja-JP" altLang="en-US" dirty="0"/>
              <a:t>・</a:t>
            </a:r>
            <a:r>
              <a:rPr lang="en-US" altLang="ja-JP" dirty="0"/>
              <a:t>food waste reduction</a:t>
            </a:r>
          </a:p>
          <a:p>
            <a:r>
              <a:rPr lang="ja-JP" altLang="en-US" dirty="0"/>
              <a:t>・</a:t>
            </a:r>
            <a:r>
              <a:rPr lang="en-US" altLang="ja-JP" dirty="0"/>
              <a:t>Lighter vehicle bodies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86168" y="2615381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100kg/</a:t>
            </a:r>
            <a:r>
              <a:rPr lang="en-US" altLang="ja-JP" dirty="0" err="1"/>
              <a:t>a</a:t>
            </a:r>
            <a:r>
              <a:rPr kumimoji="1" lang="en-US" altLang="ja-JP" dirty="0" err="1"/>
              <a:t>.c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075671" y="2984713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139kg/</a:t>
            </a:r>
            <a:r>
              <a:rPr lang="en-US" altLang="ja-JP" dirty="0" err="1"/>
              <a:t>a</a:t>
            </a:r>
            <a:r>
              <a:rPr kumimoji="1" lang="en-US" altLang="ja-JP" dirty="0" err="1"/>
              <a:t>.c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79370" y="396957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16kg/</a:t>
            </a:r>
            <a:r>
              <a:rPr lang="en-US" altLang="ja-JP" dirty="0" err="1"/>
              <a:t>a</a:t>
            </a:r>
            <a:r>
              <a:rPr kumimoji="1" lang="en-US" altLang="ja-JP" dirty="0" err="1"/>
              <a:t>.c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008584" y="396313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36kg/</a:t>
            </a:r>
            <a:r>
              <a:rPr lang="en-US" altLang="ja-JP" dirty="0" err="1"/>
              <a:t>a</a:t>
            </a:r>
            <a:r>
              <a:rPr kumimoji="1" lang="en-US" altLang="ja-JP" dirty="0" err="1"/>
              <a:t>.c</a:t>
            </a:r>
            <a:endParaRPr kumimoji="1" lang="ja-JP" altLang="en-US" dirty="0"/>
          </a:p>
        </p:txBody>
      </p:sp>
      <p:cxnSp>
        <p:nvCxnSpPr>
          <p:cNvPr id="13" name="直線矢印コネクタ 12"/>
          <p:cNvCxnSpPr/>
          <p:nvPr/>
        </p:nvCxnSpPr>
        <p:spPr>
          <a:xfrm flipH="1">
            <a:off x="8888361" y="3354045"/>
            <a:ext cx="555772" cy="615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9094839" y="2984713"/>
            <a:ext cx="2452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Asia(Japan excluded)</a:t>
            </a:r>
            <a:endParaRPr kumimoji="1" lang="ja-JP" altLang="en-US" dirty="0"/>
          </a:p>
        </p:txBody>
      </p:sp>
      <p:cxnSp>
        <p:nvCxnSpPr>
          <p:cNvPr id="16" name="直線矢印コネクタ 15"/>
          <p:cNvCxnSpPr/>
          <p:nvPr/>
        </p:nvCxnSpPr>
        <p:spPr>
          <a:xfrm flipH="1">
            <a:off x="4034021" y="2369179"/>
            <a:ext cx="555772" cy="615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4034450" y="2028602"/>
            <a:ext cx="2367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Annual consumption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BB83-B438-4189-9075-B70CCFB09E4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4166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35974" y="200125"/>
            <a:ext cx="9384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CO2 Emissions in of Production and End of Life</a:t>
            </a:r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0" y="902853"/>
            <a:ext cx="12192000" cy="60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865239" y="6334780"/>
            <a:ext cx="108941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/>
              <a:t>Source: ‘Mission Possible, sectoral focus </a:t>
            </a:r>
            <a:r>
              <a:rPr lang="en-US" altLang="ja-JP" sz="1400" dirty="0" err="1"/>
              <a:t>Plastics’,Energy</a:t>
            </a:r>
            <a:r>
              <a:rPr lang="en-US" altLang="ja-JP" sz="1400" dirty="0"/>
              <a:t> Transitions Commission</a:t>
            </a:r>
          </a:p>
          <a:p>
            <a:r>
              <a:rPr lang="en-US" altLang="ja-JP" sz="1400" dirty="0"/>
              <a:t>http://www.energy-transitions.org/sites/default/files/ETC%20sectoral%20focus%20-%20Plastics_final.pdf</a:t>
            </a:r>
            <a:endParaRPr lang="ja-JP" altLang="en-US" sz="1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252155" y="2831690"/>
            <a:ext cx="2939846" cy="23083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Current production</a:t>
            </a:r>
          </a:p>
          <a:p>
            <a:r>
              <a:rPr lang="ja-JP" altLang="en-US" dirty="0"/>
              <a:t>・</a:t>
            </a:r>
            <a:r>
              <a:rPr lang="en-US" altLang="ja-JP" dirty="0"/>
              <a:t>300Mt</a:t>
            </a:r>
            <a:endParaRPr kumimoji="1" lang="en-US" altLang="ja-JP" dirty="0"/>
          </a:p>
          <a:p>
            <a:r>
              <a:rPr lang="en-US" altLang="ja-JP" dirty="0"/>
              <a:t>Future production (2050):</a:t>
            </a:r>
            <a:endParaRPr kumimoji="1" lang="en-US" altLang="ja-JP" dirty="0"/>
          </a:p>
          <a:p>
            <a:r>
              <a:rPr lang="ja-JP" altLang="en-US" dirty="0"/>
              <a:t>・</a:t>
            </a:r>
            <a:r>
              <a:rPr lang="en-US" altLang="ja-JP" dirty="0"/>
              <a:t>800Mt</a:t>
            </a:r>
          </a:p>
          <a:p>
            <a:endParaRPr lang="en-US" altLang="ja-JP" dirty="0"/>
          </a:p>
          <a:p>
            <a:r>
              <a:rPr lang="en-US" altLang="ja-JP" dirty="0"/>
              <a:t>CO2 emission from production grows by more than 2.6 times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942" t="1753" r="1135" b="20453"/>
          <a:stretch/>
        </p:blipFill>
        <p:spPr>
          <a:xfrm>
            <a:off x="68691" y="1140542"/>
            <a:ext cx="9183463" cy="5070240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BB83-B438-4189-9075-B70CCFB09E4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3120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35974" y="200125"/>
            <a:ext cx="116541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Estimation of future CO2 Emissions from plastic </a:t>
            </a:r>
            <a:r>
              <a:rPr lang="en-US" altLang="ja-JP" sz="3200" dirty="0"/>
              <a:t>production</a:t>
            </a:r>
            <a:endParaRPr kumimoji="1" lang="en-US" altLang="ja-JP" sz="3200" dirty="0"/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0" y="902853"/>
            <a:ext cx="12192000" cy="60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865239" y="6334780"/>
            <a:ext cx="108941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/>
              <a:t>Source: ‘Mission Possible, sectoral focus </a:t>
            </a:r>
            <a:r>
              <a:rPr lang="en-US" altLang="ja-JP" sz="1400" dirty="0" err="1"/>
              <a:t>Plastics’,Energy</a:t>
            </a:r>
            <a:r>
              <a:rPr lang="en-US" altLang="ja-JP" sz="1400" dirty="0"/>
              <a:t> Transitions Commission</a:t>
            </a:r>
          </a:p>
          <a:p>
            <a:r>
              <a:rPr lang="en-US" altLang="ja-JP" sz="1400" dirty="0"/>
              <a:t>http://www.energy-transitions.org/sites/default/files/ETC%20sectoral%20focus%20-%20Plastics_final.pdf</a:t>
            </a:r>
            <a:endParaRPr lang="ja-JP" altLang="en-US" sz="1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744154" y="2882490"/>
            <a:ext cx="3275126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If no reduction strategy, CO2 emission from plastics could be responsible for 16% of total 2050 emissions, which are compatible with </a:t>
            </a:r>
            <a:r>
              <a:rPr lang="en-US" altLang="ja-JP" dirty="0"/>
              <a:t>P</a:t>
            </a:r>
            <a:r>
              <a:rPr kumimoji="1" lang="en-US" altLang="ja-JP" dirty="0"/>
              <a:t>aris objective of well below 2</a:t>
            </a:r>
            <a:r>
              <a:rPr kumimoji="1" lang="ja-JP" altLang="en-US" dirty="0"/>
              <a:t>℃。</a:t>
            </a:r>
            <a:endParaRPr lang="en-US" altLang="ja-JP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1102994"/>
            <a:ext cx="7915447" cy="5231785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BB83-B438-4189-9075-B70CCFB09E4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9968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35974" y="200125"/>
            <a:ext cx="9597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Plastic </a:t>
            </a:r>
            <a:r>
              <a:rPr lang="en-US" altLang="ja-JP" sz="3200" dirty="0"/>
              <a:t>reduction effect of Single-use Plastics Van</a:t>
            </a:r>
            <a:endParaRPr kumimoji="1" lang="en-US" altLang="ja-JP" sz="3200" dirty="0"/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0" y="902853"/>
            <a:ext cx="12192000" cy="60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865239" y="6334780"/>
            <a:ext cx="108941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/>
              <a:t>Source: ‘Mission Possible, sectoral focus </a:t>
            </a:r>
            <a:r>
              <a:rPr lang="en-US" altLang="ja-JP" sz="1400" dirty="0" err="1"/>
              <a:t>Plastics’,Energy</a:t>
            </a:r>
            <a:r>
              <a:rPr lang="en-US" altLang="ja-JP" sz="1400" dirty="0"/>
              <a:t> Transitions Commission</a:t>
            </a:r>
          </a:p>
          <a:p>
            <a:r>
              <a:rPr lang="en-US" altLang="ja-JP" sz="1400" dirty="0"/>
              <a:t>http://www.energy-transitions.org/sites/default/files/ETC%20sectoral%20focus%20-%20Plastics_final.pdf</a:t>
            </a:r>
            <a:endParaRPr lang="ja-JP" altLang="en-US" sz="1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744154" y="2882490"/>
            <a:ext cx="2747868" cy="23083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Benefits of plastic:</a:t>
            </a:r>
          </a:p>
          <a:p>
            <a:r>
              <a:rPr lang="ja-JP" altLang="en-US" dirty="0"/>
              <a:t>・</a:t>
            </a:r>
            <a:r>
              <a:rPr lang="en-US" altLang="ja-JP" dirty="0"/>
              <a:t>Safer food delivery</a:t>
            </a:r>
          </a:p>
          <a:p>
            <a:r>
              <a:rPr lang="ja-JP" altLang="en-US" dirty="0"/>
              <a:t>・</a:t>
            </a:r>
            <a:r>
              <a:rPr lang="en-US" altLang="ja-JP" dirty="0"/>
              <a:t>Comfortable interior</a:t>
            </a:r>
          </a:p>
          <a:p>
            <a:r>
              <a:rPr lang="ja-JP" altLang="en-US" dirty="0"/>
              <a:t>・</a:t>
            </a:r>
            <a:r>
              <a:rPr lang="en-US" altLang="ja-JP" dirty="0"/>
              <a:t>and much more</a:t>
            </a:r>
          </a:p>
          <a:p>
            <a:endParaRPr kumimoji="1" lang="en-US" altLang="ja-JP" dirty="0"/>
          </a:p>
          <a:p>
            <a:r>
              <a:rPr lang="en-US" altLang="ja-JP" dirty="0"/>
              <a:t>Environmental benefit:</a:t>
            </a:r>
            <a:endParaRPr kumimoji="1" lang="en-US" altLang="ja-JP" dirty="0"/>
          </a:p>
          <a:p>
            <a:r>
              <a:rPr lang="ja-JP" altLang="en-US" dirty="0"/>
              <a:t>・</a:t>
            </a:r>
            <a:r>
              <a:rPr lang="en-US" altLang="ja-JP" dirty="0"/>
              <a:t>food waste reduction</a:t>
            </a:r>
          </a:p>
          <a:p>
            <a:r>
              <a:rPr lang="ja-JP" altLang="en-US" dirty="0"/>
              <a:t>・</a:t>
            </a:r>
            <a:r>
              <a:rPr lang="en-US" altLang="ja-JP" dirty="0"/>
              <a:t>Lighter vehicle bodies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74" y="1228990"/>
            <a:ext cx="8315927" cy="4785698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BB83-B438-4189-9075-B70CCFB09E4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1947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35974" y="200125"/>
            <a:ext cx="7101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Plastic </a:t>
            </a:r>
            <a:r>
              <a:rPr kumimoji="1" lang="en-US" altLang="ja-JP" sz="3200" dirty="0" err="1"/>
              <a:t>Recycle_Chemical</a:t>
            </a:r>
            <a:r>
              <a:rPr kumimoji="1" lang="en-US" altLang="ja-JP" sz="3200" dirty="0"/>
              <a:t> &amp; Thermal</a:t>
            </a:r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0" y="902853"/>
            <a:ext cx="12192000" cy="60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550607" y="1252487"/>
            <a:ext cx="4477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Showa Denko KPR/Plastics to Ammonia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/>
          <a:srcRect r="72174" b="19872"/>
          <a:stretch/>
        </p:blipFill>
        <p:spPr>
          <a:xfrm>
            <a:off x="7675840" y="1934743"/>
            <a:ext cx="1818967" cy="161491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/>
          <a:srcRect l="27929" r="2948" b="3311"/>
          <a:stretch/>
        </p:blipFill>
        <p:spPr>
          <a:xfrm>
            <a:off x="274464" y="3396405"/>
            <a:ext cx="5795963" cy="290778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/>
          <a:srcRect l="27932"/>
          <a:stretch/>
        </p:blipFill>
        <p:spPr>
          <a:xfrm>
            <a:off x="6070427" y="3549659"/>
            <a:ext cx="6095313" cy="2601272"/>
          </a:xfrm>
          <a:prstGeom prst="rect">
            <a:avLst/>
          </a:prstGeom>
        </p:spPr>
      </p:pic>
      <p:sp>
        <p:nvSpPr>
          <p:cNvPr id="14" name="右矢印 13"/>
          <p:cNvSpPr/>
          <p:nvPr/>
        </p:nvSpPr>
        <p:spPr>
          <a:xfrm rot="977828">
            <a:off x="5870344" y="3992778"/>
            <a:ext cx="587224" cy="266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1165825" y="6135018"/>
            <a:ext cx="4491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https://www.sdk.co.jp/kpr/process.html</a:t>
            </a:r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l="5313" t="1856" r="72621" b="14102"/>
          <a:stretch/>
        </p:blipFill>
        <p:spPr>
          <a:xfrm>
            <a:off x="2075119" y="1934743"/>
            <a:ext cx="1324375" cy="1809137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BB83-B438-4189-9075-B70CCFB09E46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BD1408DD-DF77-45C3-BF54-13449C600982}"/>
              </a:ext>
            </a:extLst>
          </p:cNvPr>
          <p:cNvSpPr txBox="1"/>
          <p:nvPr/>
        </p:nvSpPr>
        <p:spPr>
          <a:xfrm>
            <a:off x="0" y="5565521"/>
            <a:ext cx="160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Plastic waste</a:t>
            </a:r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xmlns="" id="{2B842B71-FCD1-4DC6-BAE3-0B2CC25010D6}"/>
              </a:ext>
            </a:extLst>
          </p:cNvPr>
          <p:cNvSpPr txBox="1"/>
          <p:nvPr/>
        </p:nvSpPr>
        <p:spPr>
          <a:xfrm>
            <a:off x="3423188" y="2275457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gasification</a:t>
            </a:r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xmlns="" id="{60856B9D-2CE6-4FB6-B06C-59D839854244}"/>
              </a:ext>
            </a:extLst>
          </p:cNvPr>
          <p:cNvSpPr txBox="1"/>
          <p:nvPr/>
        </p:nvSpPr>
        <p:spPr>
          <a:xfrm>
            <a:off x="4646658" y="3451044"/>
            <a:ext cx="18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</a:t>
            </a:r>
            <a:r>
              <a:rPr lang="ja-JP" altLang="en-US" dirty="0"/>
              <a:t> </a:t>
            </a:r>
            <a:r>
              <a:rPr lang="en-US" altLang="ja-JP" dirty="0"/>
              <a:t>+</a:t>
            </a:r>
            <a:r>
              <a:rPr lang="ja-JP" altLang="en-US" dirty="0"/>
              <a:t> </a:t>
            </a:r>
            <a:r>
              <a:rPr lang="en-US" altLang="ja-JP" dirty="0"/>
              <a:t>H</a:t>
            </a:r>
            <a:r>
              <a:rPr lang="en-US" altLang="ja-JP" baseline="-25000" dirty="0"/>
              <a:t>2 </a:t>
            </a:r>
            <a:r>
              <a:rPr lang="en-US" altLang="ja-JP" dirty="0"/>
              <a:t>+ other</a:t>
            </a:r>
            <a:endParaRPr kumimoji="1" lang="ja-JP" altLang="en-US" baseline="-250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xmlns="" id="{C4CC41EC-5204-493F-857A-3B39392348BE}"/>
              </a:ext>
            </a:extLst>
          </p:cNvPr>
          <p:cNvSpPr txBox="1"/>
          <p:nvPr/>
        </p:nvSpPr>
        <p:spPr>
          <a:xfrm>
            <a:off x="10443823" y="3211739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NH</a:t>
            </a:r>
            <a:r>
              <a:rPr kumimoji="1" lang="en-US" altLang="ja-JP" baseline="-25000" dirty="0"/>
              <a:t>3</a:t>
            </a:r>
            <a:endParaRPr kumimoji="1" lang="ja-JP" altLang="en-US" baseline="-250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xmlns="" id="{7D1232D1-8BDA-47BB-A991-DEDA47F37602}"/>
              </a:ext>
            </a:extLst>
          </p:cNvPr>
          <p:cNvSpPr txBox="1"/>
          <p:nvPr/>
        </p:nvSpPr>
        <p:spPr>
          <a:xfrm>
            <a:off x="7645938" y="1637951"/>
            <a:ext cx="24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Ammonium synthesis</a:t>
            </a:r>
            <a:endParaRPr kumimoji="1" lang="ja-JP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078444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35974" y="200125"/>
            <a:ext cx="7681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Plastic Recycle_</a:t>
            </a:r>
            <a:r>
              <a:rPr lang="en-US" altLang="ja-JP" sz="3200" dirty="0"/>
              <a:t>CO2 reduction effect l</a:t>
            </a:r>
            <a:endParaRPr kumimoji="1" lang="en-US" altLang="ja-JP" sz="3200" dirty="0"/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0" y="902853"/>
            <a:ext cx="12192000" cy="60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865239" y="6334780"/>
            <a:ext cx="108941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/>
              <a:t>Source: ‘Mission Possible, sectoral focus </a:t>
            </a:r>
            <a:r>
              <a:rPr lang="en-US" altLang="ja-JP" sz="1400" dirty="0" err="1"/>
              <a:t>Plastics’,Energy</a:t>
            </a:r>
            <a:r>
              <a:rPr lang="en-US" altLang="ja-JP" sz="1400" dirty="0"/>
              <a:t> Transitions Commission</a:t>
            </a:r>
          </a:p>
          <a:p>
            <a:r>
              <a:rPr lang="en-US" altLang="ja-JP" sz="1400" dirty="0"/>
              <a:t>http://www.energy-transitions.org/sites/default/files/ETC%20sectoral%20focus%20-%20Plastics_final.pdf</a:t>
            </a:r>
            <a:endParaRPr lang="ja-JP" altLang="en-US" sz="1400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2"/>
          <a:srcRect l="1745" t="1941" b="1441"/>
          <a:stretch/>
        </p:blipFill>
        <p:spPr>
          <a:xfrm>
            <a:off x="235974" y="1026851"/>
            <a:ext cx="8860247" cy="5324788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2772697" y="2251587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2.5</a:t>
            </a:r>
            <a:endParaRPr kumimoji="1" lang="ja-JP" altLang="en-US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652684" y="2251587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2.7</a:t>
            </a:r>
            <a:endParaRPr kumimoji="1" lang="ja-JP" altLang="en-US" b="1" dirty="0"/>
          </a:p>
        </p:txBody>
      </p:sp>
      <p:sp>
        <p:nvSpPr>
          <p:cNvPr id="18" name="右中かっこ 17"/>
          <p:cNvSpPr/>
          <p:nvPr/>
        </p:nvSpPr>
        <p:spPr>
          <a:xfrm>
            <a:off x="8895593" y="2172929"/>
            <a:ext cx="401255" cy="1455174"/>
          </a:xfrm>
          <a:prstGeom prst="rightBrace">
            <a:avLst>
              <a:gd name="adj1" fmla="val 8333"/>
              <a:gd name="adj2" fmla="val 4527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右中かっこ 18"/>
          <p:cNvSpPr/>
          <p:nvPr/>
        </p:nvSpPr>
        <p:spPr>
          <a:xfrm>
            <a:off x="8895592" y="4164547"/>
            <a:ext cx="401255" cy="1455174"/>
          </a:xfrm>
          <a:prstGeom prst="rightBrace">
            <a:avLst>
              <a:gd name="adj1" fmla="val 8333"/>
              <a:gd name="adj2" fmla="val 4527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461323" y="2461456"/>
            <a:ext cx="2815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If burn used plastic,</a:t>
            </a:r>
          </a:p>
          <a:p>
            <a:r>
              <a:rPr lang="en-US" altLang="ja-JP" dirty="0"/>
              <a:t>Embedded C will be CO2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564562" y="4568968"/>
            <a:ext cx="2619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If </a:t>
            </a:r>
            <a:r>
              <a:rPr lang="en-US" altLang="ja-JP" dirty="0"/>
              <a:t>embedded C is used,</a:t>
            </a:r>
          </a:p>
          <a:p>
            <a:r>
              <a:rPr lang="en-US" altLang="ja-JP" dirty="0"/>
              <a:t>CO2 never be emitted</a:t>
            </a:r>
            <a:endParaRPr kumimoji="1" lang="ja-JP" altLang="en-US" dirty="0"/>
          </a:p>
        </p:txBody>
      </p:sp>
      <p:sp>
        <p:nvSpPr>
          <p:cNvPr id="22" name="スライド番号プレースホルダー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BB83-B438-4189-9075-B70CCFB09E4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8588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341</Words>
  <Application>Microsoft Office PowerPoint</Application>
  <PresentationFormat>ワイド画面</PresentationFormat>
  <Paragraphs>74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2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Hirayama</dc:creator>
  <cp:lastModifiedBy>hirayama yoshie</cp:lastModifiedBy>
  <cp:revision>25</cp:revision>
  <cp:lastPrinted>2020-01-14T04:03:27Z</cp:lastPrinted>
  <dcterms:created xsi:type="dcterms:W3CDTF">2019-12-29T03:14:20Z</dcterms:created>
  <dcterms:modified xsi:type="dcterms:W3CDTF">2020-02-18T03:14:44Z</dcterms:modified>
</cp:coreProperties>
</file>