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80" r:id="rId5"/>
    <p:sldId id="281" r:id="rId6"/>
    <p:sldId id="292" r:id="rId7"/>
    <p:sldId id="285" r:id="rId8"/>
    <p:sldId id="291" r:id="rId9"/>
    <p:sldId id="259" r:id="rId10"/>
    <p:sldId id="260" r:id="rId11"/>
    <p:sldId id="261" r:id="rId12"/>
    <p:sldId id="286" r:id="rId13"/>
    <p:sldId id="262" r:id="rId14"/>
    <p:sldId id="287" r:id="rId15"/>
    <p:sldId id="263" r:id="rId16"/>
    <p:sldId id="289" r:id="rId17"/>
    <p:sldId id="264" r:id="rId18"/>
    <p:sldId id="265" r:id="rId19"/>
    <p:sldId id="266" r:id="rId20"/>
    <p:sldId id="290" r:id="rId21"/>
    <p:sldId id="267" r:id="rId22"/>
    <p:sldId id="269" r:id="rId23"/>
    <p:sldId id="293" r:id="rId24"/>
    <p:sldId id="295" r:id="rId25"/>
    <p:sldId id="294" r:id="rId26"/>
  </p:sldIdLst>
  <p:sldSz cx="12192000" cy="6858000"/>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snapToGrid="0">
      <p:cViewPr varScale="1">
        <p:scale>
          <a:sx n="66" d="100"/>
          <a:sy n="66" d="100"/>
        </p:scale>
        <p:origin x="4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42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5427"/>
          </a:xfrm>
          <a:prstGeom prst="rect">
            <a:avLst/>
          </a:prstGeom>
        </p:spPr>
        <p:txBody>
          <a:bodyPr vert="horz" lIns="91440" tIns="45720" rIns="91440" bIns="45720" rtlCol="0"/>
          <a:lstStyle>
            <a:lvl1pPr algn="r">
              <a:defRPr sz="1200"/>
            </a:lvl1pPr>
          </a:lstStyle>
          <a:p>
            <a:fld id="{4B99EE1F-03E0-4258-8775-114C090F898C}" type="datetimeFigureOut">
              <a:rPr kumimoji="1" lang="ja-JP" altLang="en-US" smtClean="0"/>
              <a:t>2020/4/29</a:t>
            </a:fld>
            <a:endParaRPr kumimoji="1" lang="ja-JP" altLang="en-US"/>
          </a:p>
        </p:txBody>
      </p:sp>
      <p:sp>
        <p:nvSpPr>
          <p:cNvPr id="4" name="フッター プレースホルダー 3"/>
          <p:cNvSpPr>
            <a:spLocks noGrp="1"/>
          </p:cNvSpPr>
          <p:nvPr>
            <p:ph type="ftr" sz="quarter" idx="2"/>
          </p:nvPr>
        </p:nvSpPr>
        <p:spPr>
          <a:xfrm>
            <a:off x="0" y="9378824"/>
            <a:ext cx="2971800" cy="49542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378824"/>
            <a:ext cx="2971800" cy="495426"/>
          </a:xfrm>
          <a:prstGeom prst="rect">
            <a:avLst/>
          </a:prstGeom>
        </p:spPr>
        <p:txBody>
          <a:bodyPr vert="horz" lIns="91440" tIns="45720" rIns="91440" bIns="45720" rtlCol="0" anchor="b"/>
          <a:lstStyle>
            <a:lvl1pPr algn="r">
              <a:defRPr sz="1200"/>
            </a:lvl1pPr>
          </a:lstStyle>
          <a:p>
            <a:fld id="{B715CBDE-AB9C-445B-8E60-3A4D23A6614D}" type="slidenum">
              <a:rPr kumimoji="1" lang="ja-JP" altLang="en-US" smtClean="0"/>
              <a:t>‹#›</a:t>
            </a:fld>
            <a:endParaRPr kumimoji="1" lang="ja-JP" altLang="en-US"/>
          </a:p>
        </p:txBody>
      </p:sp>
    </p:spTree>
    <p:extLst>
      <p:ext uri="{BB962C8B-B14F-4D97-AF65-F5344CB8AC3E}">
        <p14:creationId xmlns:p14="http://schemas.microsoft.com/office/powerpoint/2010/main" val="3850432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5E1E7CD1-1C42-41A4-AF65-3A66ACEF9CE5}" type="datetimeFigureOut">
              <a:rPr kumimoji="1" lang="ja-JP" altLang="en-US" smtClean="0"/>
              <a:t>2020/4/29</a:t>
            </a:fld>
            <a:endParaRPr kumimoji="1" lang="ja-JP" altLang="en-US"/>
          </a:p>
        </p:txBody>
      </p:sp>
      <p:sp>
        <p:nvSpPr>
          <p:cNvPr id="4" name="スライド イメージ プレースホルダー 3"/>
          <p:cNvSpPr>
            <a:spLocks noGrp="1" noRot="1" noChangeAspect="1"/>
          </p:cNvSpPr>
          <p:nvPr>
            <p:ph type="sldImg" idx="2"/>
          </p:nvPr>
        </p:nvSpPr>
        <p:spPr>
          <a:xfrm>
            <a:off x="468313" y="1235075"/>
            <a:ext cx="5921375"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vl1pPr>
          </a:lstStyle>
          <a:p>
            <a:fld id="{30DFE484-97CB-4454-A153-DBB2E7F2EFA6}" type="slidenum">
              <a:rPr kumimoji="1" lang="ja-JP" altLang="en-US" smtClean="0"/>
              <a:t>‹#›</a:t>
            </a:fld>
            <a:endParaRPr kumimoji="1" lang="ja-JP" altLang="en-US"/>
          </a:p>
        </p:txBody>
      </p:sp>
    </p:spTree>
    <p:extLst>
      <p:ext uri="{BB962C8B-B14F-4D97-AF65-F5344CB8AC3E}">
        <p14:creationId xmlns:p14="http://schemas.microsoft.com/office/powerpoint/2010/main" val="8045074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0DFE484-97CB-4454-A153-DBB2E7F2EFA6}" type="slidenum">
              <a:rPr kumimoji="1" lang="ja-JP" altLang="en-US" smtClean="0"/>
              <a:t>1</a:t>
            </a:fld>
            <a:endParaRPr kumimoji="1" lang="ja-JP" altLang="en-US"/>
          </a:p>
        </p:txBody>
      </p:sp>
    </p:spTree>
    <p:extLst>
      <p:ext uri="{BB962C8B-B14F-4D97-AF65-F5344CB8AC3E}">
        <p14:creationId xmlns:p14="http://schemas.microsoft.com/office/powerpoint/2010/main" val="943295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0DFE484-97CB-4454-A153-DBB2E7F2EFA6}" type="slidenum">
              <a:rPr kumimoji="1" lang="ja-JP" altLang="en-US" smtClean="0"/>
              <a:t>20</a:t>
            </a:fld>
            <a:endParaRPr kumimoji="1" lang="ja-JP" altLang="en-US"/>
          </a:p>
        </p:txBody>
      </p:sp>
    </p:spTree>
    <p:extLst>
      <p:ext uri="{BB962C8B-B14F-4D97-AF65-F5344CB8AC3E}">
        <p14:creationId xmlns:p14="http://schemas.microsoft.com/office/powerpoint/2010/main" val="3586783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0FA0C52-77A4-4A4D-82FF-AA2D6088BE21}"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1529567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FA49A4-F2C3-44C1-BE35-4B05829550E1}"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168838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2A79AED-7218-4C9A-BEDA-7C7EC65E0F77}"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119106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09B1F8-30B9-4D95-9DD8-BF6C736FBF86}"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3678614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34CBFF4-C4D0-46E2-A6C3-C28AAE5F3E82}" type="datetime1">
              <a:rPr kumimoji="1" lang="ja-JP" altLang="en-US" smtClean="0"/>
              <a:t>2020/4/29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72552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866737-FD51-47DB-AB98-9BA95F87CFC3}" type="datetime1">
              <a:rPr kumimoji="1" lang="ja-JP" altLang="en-US" smtClean="0"/>
              <a:t>2020/4/29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337284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C4703AD-4F14-4414-8A9B-D958E57BE6F9}" type="datetime1">
              <a:rPr kumimoji="1" lang="ja-JP" altLang="en-US" smtClean="0"/>
              <a:t>2020/4/29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338501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04D914C-0FC9-49D9-865F-08CC4ED39FB0}" type="datetime1">
              <a:rPr kumimoji="1" lang="ja-JP" altLang="en-US" smtClean="0"/>
              <a:t>2020/4/29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31175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6F01A5-A674-4DAB-92A0-D7BCEDA17030}" type="datetime1">
              <a:rPr kumimoji="1" lang="ja-JP" altLang="en-US" smtClean="0"/>
              <a:t>2020/4/29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246346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027705B-E024-403C-BFCE-61C24F840011}" type="datetime1">
              <a:rPr kumimoji="1" lang="ja-JP" altLang="en-US" smtClean="0"/>
              <a:t>2020/4/29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3430339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AD164F-FB88-4901-8F46-D626E1E480CC}" type="datetime1">
              <a:rPr kumimoji="1" lang="ja-JP" altLang="en-US" smtClean="0"/>
              <a:t>2020/4/29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361166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D3281-9E46-4AFE-BF68-F217EE775176}" type="datetime1">
              <a:rPr kumimoji="1" lang="ja-JP" altLang="en-US" smtClean="0"/>
              <a:t>2020/4/29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07CD4-0F50-451B-80BD-AA38968E4760}" type="slidenum">
              <a:rPr kumimoji="1" lang="ja-JP" altLang="en-US" smtClean="0"/>
              <a:t>‹#›</a:t>
            </a:fld>
            <a:endParaRPr kumimoji="1" lang="ja-JP" altLang="en-US"/>
          </a:p>
        </p:txBody>
      </p:sp>
    </p:spTree>
    <p:extLst>
      <p:ext uri="{BB962C8B-B14F-4D97-AF65-F5344CB8AC3E}">
        <p14:creationId xmlns:p14="http://schemas.microsoft.com/office/powerpoint/2010/main" val="1599587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1083808"/>
          </a:xfrm>
        </p:spPr>
        <p:txBody>
          <a:bodyPr>
            <a:normAutofit/>
          </a:bodyPr>
          <a:lstStyle/>
          <a:p>
            <a:r>
              <a:rPr lang="en-US" altLang="ja-JP" sz="3600" dirty="0"/>
              <a:t>What is the core of Micro-plastic problem</a:t>
            </a:r>
            <a:r>
              <a:rPr lang="en-US" altLang="ja-JP" sz="3600" dirty="0" smtClean="0"/>
              <a:t>?</a:t>
            </a:r>
            <a:endParaRPr kumimoji="1" lang="ja-JP" altLang="en-US" sz="3600" dirty="0"/>
          </a:p>
        </p:txBody>
      </p:sp>
      <p:sp>
        <p:nvSpPr>
          <p:cNvPr id="3" name="サブタイトル 2"/>
          <p:cNvSpPr>
            <a:spLocks noGrp="1"/>
          </p:cNvSpPr>
          <p:nvPr>
            <p:ph type="subTitle" idx="1"/>
          </p:nvPr>
        </p:nvSpPr>
        <p:spPr>
          <a:xfrm>
            <a:off x="1262743" y="6363608"/>
            <a:ext cx="8360229" cy="357867"/>
          </a:xfrm>
        </p:spPr>
        <p:txBody>
          <a:bodyPr>
            <a:noAutofit/>
          </a:bodyPr>
          <a:lstStyle/>
          <a:p>
            <a:pPr algn="l"/>
            <a:r>
              <a:rPr lang="ja-JP" altLang="en-US" sz="2000" dirty="0" smtClean="0"/>
              <a:t>出典：　技術士</a:t>
            </a:r>
            <a:r>
              <a:rPr lang="en-US" altLang="ja-JP" sz="2000" dirty="0" smtClean="0"/>
              <a:t>2020.4</a:t>
            </a:r>
            <a:r>
              <a:rPr lang="ja-JP" altLang="en-US" sz="2000" dirty="0" smtClean="0"/>
              <a:t>　技術解説　マイクロプラスチック問題　林 誠一</a:t>
            </a:r>
            <a:endParaRPr lang="ja-JP" altLang="ja-JP" sz="2000" dirty="0"/>
          </a:p>
          <a:p>
            <a:pPr algn="l"/>
            <a:endParaRPr kumimoji="1" lang="en-US" altLang="ja-JP" sz="3200" dirty="0" smtClean="0"/>
          </a:p>
        </p:txBody>
      </p:sp>
      <p:sp>
        <p:nvSpPr>
          <p:cNvPr id="4" name="スライド番号プレースホルダー 3"/>
          <p:cNvSpPr>
            <a:spLocks noGrp="1"/>
          </p:cNvSpPr>
          <p:nvPr>
            <p:ph type="sldNum" sz="quarter" idx="12"/>
          </p:nvPr>
        </p:nvSpPr>
        <p:spPr/>
        <p:txBody>
          <a:bodyPr/>
          <a:lstStyle/>
          <a:p>
            <a:fld id="{09407CD4-0F50-451B-80BD-AA38968E4760}" type="slidenum">
              <a:rPr kumimoji="1" lang="ja-JP" altLang="en-US" smtClean="0"/>
              <a:t>1</a:t>
            </a:fld>
            <a:endParaRPr kumimoji="1" lang="ja-JP" altLang="en-US"/>
          </a:p>
        </p:txBody>
      </p:sp>
      <p:sp>
        <p:nvSpPr>
          <p:cNvPr id="5" name="サブタイトル 2"/>
          <p:cNvSpPr txBox="1">
            <a:spLocks/>
          </p:cNvSpPr>
          <p:nvPr/>
        </p:nvSpPr>
        <p:spPr>
          <a:xfrm>
            <a:off x="406400" y="3652839"/>
            <a:ext cx="11625943" cy="210933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3200" dirty="0" smtClean="0"/>
              <a:t>Biodegradable plastic will leave some issues that cannot be solved. </a:t>
            </a:r>
          </a:p>
          <a:p>
            <a:pPr algn="l"/>
            <a:endParaRPr lang="en-US" altLang="ja-JP" sz="3200" dirty="0" smtClean="0"/>
          </a:p>
          <a:p>
            <a:pPr algn="l"/>
            <a:r>
              <a:rPr lang="en-US" altLang="ja-JP" sz="3200" dirty="0" smtClean="0"/>
              <a:t>This paper is quoted mainly from the commentary of Professional  Engineer, Mr. Seiichi Hayashi.</a:t>
            </a:r>
            <a:endParaRPr lang="ja-JP" altLang="ja-JP" sz="2000" dirty="0" smtClean="0"/>
          </a:p>
          <a:p>
            <a:pPr algn="l"/>
            <a:endParaRPr lang="en-US" altLang="ja-JP" sz="3200" dirty="0" smtClean="0"/>
          </a:p>
        </p:txBody>
      </p:sp>
    </p:spTree>
    <p:extLst>
      <p:ext uri="{BB962C8B-B14F-4D97-AF65-F5344CB8AC3E}">
        <p14:creationId xmlns:p14="http://schemas.microsoft.com/office/powerpoint/2010/main" val="3192987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353105"/>
            <a:ext cx="9144000" cy="895123"/>
          </a:xfrm>
        </p:spPr>
        <p:txBody>
          <a:bodyPr>
            <a:normAutofit fontScale="90000"/>
          </a:bodyPr>
          <a:lstStyle/>
          <a:p>
            <a:pPr algn="l">
              <a:lnSpc>
                <a:spcPct val="75000"/>
              </a:lnSpc>
            </a:pPr>
            <a:r>
              <a:rPr lang="en-US" altLang="ja-JP" sz="3600" dirty="0"/>
              <a:t>2. What is the problem</a:t>
            </a:r>
            <a:br>
              <a:rPr lang="en-US" altLang="ja-JP" sz="3600" dirty="0"/>
            </a:br>
            <a:r>
              <a:rPr lang="en-US" altLang="ja-JP" sz="3600" dirty="0"/>
              <a:t>2.1 Circumstances of each </a:t>
            </a:r>
            <a:r>
              <a:rPr lang="en-US" altLang="ja-JP" sz="3600" dirty="0" smtClean="0"/>
              <a:t>country</a:t>
            </a:r>
            <a:endParaRPr kumimoji="1" lang="ja-JP" altLang="en-US" sz="3600" dirty="0"/>
          </a:p>
        </p:txBody>
      </p:sp>
      <p:sp>
        <p:nvSpPr>
          <p:cNvPr id="5" name="テキスト ボックス 4"/>
          <p:cNvSpPr txBox="1"/>
          <p:nvPr/>
        </p:nvSpPr>
        <p:spPr>
          <a:xfrm>
            <a:off x="522514" y="1248228"/>
            <a:ext cx="11263086" cy="5693866"/>
          </a:xfrm>
          <a:prstGeom prst="rect">
            <a:avLst/>
          </a:prstGeom>
          <a:noFill/>
        </p:spPr>
        <p:txBody>
          <a:bodyPr wrap="square" rtlCol="0">
            <a:spAutoFit/>
          </a:bodyPr>
          <a:lstStyle/>
          <a:p>
            <a:r>
              <a:rPr lang="en-US" altLang="ja-JP" sz="2800" dirty="0" smtClean="0"/>
              <a:t>Micro plastic </a:t>
            </a:r>
            <a:r>
              <a:rPr lang="en-US" altLang="ja-JP" sz="2800" dirty="0"/>
              <a:t>contamination extends not only from underwater but also into the air and our food. </a:t>
            </a:r>
            <a:endParaRPr lang="en-US" altLang="ja-JP" sz="2800" dirty="0" smtClean="0"/>
          </a:p>
          <a:p>
            <a:endParaRPr lang="en-US" altLang="ja-JP" sz="2800" dirty="0" smtClean="0"/>
          </a:p>
          <a:p>
            <a:r>
              <a:rPr lang="en-US" altLang="ja-JP" sz="2800" dirty="0" smtClean="0"/>
              <a:t>Snow </a:t>
            </a:r>
            <a:r>
              <a:rPr lang="en-US" altLang="ja-JP" sz="2800" dirty="0"/>
              <a:t>falling in the Arctic contains micro plastic and rubber particles, according to a study by a joint research team in Germany and Switzerland.</a:t>
            </a:r>
            <a:br>
              <a:rPr lang="en-US" altLang="ja-JP" sz="2800" dirty="0"/>
            </a:br>
            <a:endParaRPr lang="en-US" altLang="ja-JP" sz="2800" dirty="0" smtClean="0"/>
          </a:p>
          <a:p>
            <a:r>
              <a:rPr lang="en-US" altLang="ja-JP" sz="2800" dirty="0" smtClean="0"/>
              <a:t>90</a:t>
            </a:r>
            <a:r>
              <a:rPr lang="en-US" altLang="ja-JP" sz="2800" dirty="0"/>
              <a:t>% of the world's salt contains micro </a:t>
            </a:r>
            <a:r>
              <a:rPr lang="en-US" altLang="ja-JP" sz="2800" dirty="0" smtClean="0"/>
              <a:t>plastics by </a:t>
            </a:r>
            <a:r>
              <a:rPr lang="en-US" altLang="ja-JP" sz="2800" dirty="0"/>
              <a:t>a joint research team of Korean researchers and an environmental protection group </a:t>
            </a:r>
            <a:r>
              <a:rPr lang="en-US" altLang="ja-JP" sz="2800" dirty="0" smtClean="0"/>
              <a:t>"</a:t>
            </a:r>
            <a:r>
              <a:rPr lang="en-US" altLang="ja-JP" sz="2800" dirty="0"/>
              <a:t>Greenpeace East Asia". </a:t>
            </a:r>
            <a:br>
              <a:rPr lang="en-US" altLang="ja-JP" sz="2800" dirty="0"/>
            </a:br>
            <a:endParaRPr lang="en-US" altLang="ja-JP" sz="2800" dirty="0" smtClean="0"/>
          </a:p>
          <a:p>
            <a:r>
              <a:rPr lang="en-US" altLang="ja-JP" sz="2800" dirty="0" smtClean="0"/>
              <a:t>In </a:t>
            </a:r>
            <a:r>
              <a:rPr lang="en-US" altLang="ja-JP" sz="2800" dirty="0"/>
              <a:t>March 2018, the British government issued a report warning that plastic waste in the waters would triple in 10 years if measures to reduce waste entering the sea were to be taken</a:t>
            </a:r>
            <a:r>
              <a:rPr lang="en-US" altLang="ja-JP" sz="2800" dirty="0" smtClean="0"/>
              <a:t>.</a:t>
            </a:r>
            <a:endParaRPr lang="ja-JP" altLang="ja-JP" sz="28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10</a:t>
            </a:fld>
            <a:endParaRPr kumimoji="1" lang="ja-JP" altLang="en-US"/>
          </a:p>
        </p:txBody>
      </p:sp>
    </p:spTree>
    <p:extLst>
      <p:ext uri="{BB962C8B-B14F-4D97-AF65-F5344CB8AC3E}">
        <p14:creationId xmlns:p14="http://schemas.microsoft.com/office/powerpoint/2010/main" val="2807246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0"/>
            <a:ext cx="9144000" cy="691924"/>
          </a:xfrm>
        </p:spPr>
        <p:txBody>
          <a:bodyPr>
            <a:normAutofit fontScale="90000"/>
          </a:bodyPr>
          <a:lstStyle/>
          <a:p>
            <a:r>
              <a:rPr lang="en-US" altLang="ja-JP" sz="3600" dirty="0"/>
              <a:t>2.2 Chemical substances adsorbed on micro </a:t>
            </a:r>
            <a:r>
              <a:rPr lang="en-US" altLang="ja-JP" sz="3600" dirty="0" smtClean="0"/>
              <a:t>plastic</a:t>
            </a:r>
            <a:endParaRPr kumimoji="1" lang="ja-JP" altLang="en-US" sz="3600" dirty="0"/>
          </a:p>
        </p:txBody>
      </p:sp>
      <p:sp>
        <p:nvSpPr>
          <p:cNvPr id="5" name="テキスト ボックス 4"/>
          <p:cNvSpPr txBox="1"/>
          <p:nvPr/>
        </p:nvSpPr>
        <p:spPr>
          <a:xfrm>
            <a:off x="439057" y="733246"/>
            <a:ext cx="10856686" cy="6124754"/>
          </a:xfrm>
          <a:prstGeom prst="rect">
            <a:avLst/>
          </a:prstGeom>
          <a:noFill/>
        </p:spPr>
        <p:txBody>
          <a:bodyPr wrap="square" rtlCol="0">
            <a:spAutoFit/>
          </a:bodyPr>
          <a:lstStyle/>
          <a:p>
            <a:pPr>
              <a:buAutoNum type="arabicParenBoth"/>
            </a:pPr>
            <a:r>
              <a:rPr lang="ja-JP" altLang="en-US" sz="2800" dirty="0"/>
              <a:t> </a:t>
            </a:r>
            <a:r>
              <a:rPr lang="en-US" altLang="ja-JP" sz="2800" dirty="0" smtClean="0"/>
              <a:t>Adsorption </a:t>
            </a:r>
            <a:r>
              <a:rPr lang="en-US" altLang="ja-JP" sz="2800" dirty="0"/>
              <a:t>of harmful substances on micro </a:t>
            </a:r>
            <a:r>
              <a:rPr lang="en-US" altLang="ja-JP" sz="2800" dirty="0" smtClean="0"/>
              <a:t>plastic</a:t>
            </a:r>
          </a:p>
          <a:p>
            <a:pPr marL="449263"/>
            <a:r>
              <a:rPr lang="en-US" altLang="ja-JP" sz="2800" dirty="0" smtClean="0"/>
              <a:t>Micro </a:t>
            </a:r>
            <a:r>
              <a:rPr lang="en-US" altLang="ja-JP" sz="2800" dirty="0"/>
              <a:t>plastics have the property of easily adsorbing persistent organic pollutants (POPs) such as </a:t>
            </a:r>
            <a:r>
              <a:rPr lang="en-US" altLang="ja-JP" sz="2800" dirty="0" smtClean="0"/>
              <a:t>PCBs </a:t>
            </a:r>
            <a:r>
              <a:rPr lang="en-US" altLang="ja-JP" sz="2800" dirty="0"/>
              <a:t>on the surface. In fact, there have been reports of cases where harmful substances such as PCBs </a:t>
            </a:r>
            <a:r>
              <a:rPr lang="en-US" altLang="ja-JP" sz="2800" dirty="0" smtClean="0"/>
              <a:t>were </a:t>
            </a:r>
            <a:r>
              <a:rPr lang="en-US" altLang="ja-JP" sz="2800" dirty="0"/>
              <a:t>detected in micro plastics collected offshore in Japan at concentrations higher than those in seawater</a:t>
            </a:r>
            <a:r>
              <a:rPr lang="en-US" altLang="ja-JP" sz="2800" dirty="0" smtClean="0"/>
              <a:t>.</a:t>
            </a:r>
          </a:p>
          <a:p>
            <a:pPr marL="449263"/>
            <a:r>
              <a:rPr lang="en-US" altLang="ja-JP" sz="2800" dirty="0"/>
              <a:t/>
            </a:r>
            <a:br>
              <a:rPr lang="en-US" altLang="ja-JP" sz="2800" dirty="0"/>
            </a:br>
            <a:r>
              <a:rPr lang="en-US" altLang="ja-JP" sz="2800" dirty="0"/>
              <a:t>The following possibilities of food chain have also been pointed out.</a:t>
            </a:r>
            <a:br>
              <a:rPr lang="en-US" altLang="ja-JP" sz="2800" dirty="0"/>
            </a:br>
            <a:r>
              <a:rPr lang="en-US" altLang="ja-JP" sz="2800" dirty="0"/>
              <a:t>Living organisms eat micro plastics with such harmful substances attached. In addition, harmful substances accumulate from plankton to fish and to us humans.</a:t>
            </a:r>
            <a:endParaRPr lang="ja-JP" altLang="ja-JP" sz="2800" dirty="0"/>
          </a:p>
          <a:p>
            <a:pPr marL="449263"/>
            <a:r>
              <a:rPr lang="en-US" altLang="ja-JP" sz="2800" dirty="0" smtClean="0"/>
              <a:t>There </a:t>
            </a:r>
            <a:r>
              <a:rPr lang="en-US" altLang="ja-JP" sz="2800" dirty="0"/>
              <a:t>is no exception in Japan. PCBs, which had been sleeping quietly on the sea floor of Tokyo Bay, stick to </a:t>
            </a:r>
            <a:r>
              <a:rPr lang="en-US" altLang="ja-JP" sz="2800" dirty="0" smtClean="0"/>
              <a:t>micro </a:t>
            </a:r>
            <a:r>
              <a:rPr lang="en-US" altLang="ja-JP" sz="2800" dirty="0"/>
              <a:t>plastic and accumulate again in living organisms</a:t>
            </a:r>
            <a:r>
              <a:rPr lang="en-US" altLang="ja-JP" sz="2800" dirty="0" smtClean="0"/>
              <a:t>.</a:t>
            </a:r>
            <a:endParaRPr lang="ja-JP" altLang="ja-JP" sz="28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11</a:t>
            </a:fld>
            <a:endParaRPr kumimoji="1" lang="ja-JP" altLang="en-US"/>
          </a:p>
        </p:txBody>
      </p:sp>
    </p:spTree>
    <p:extLst>
      <p:ext uri="{BB962C8B-B14F-4D97-AF65-F5344CB8AC3E}">
        <p14:creationId xmlns:p14="http://schemas.microsoft.com/office/powerpoint/2010/main" val="105921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22400" y="0"/>
            <a:ext cx="9144000" cy="691924"/>
          </a:xfrm>
        </p:spPr>
        <p:txBody>
          <a:bodyPr>
            <a:normAutofit fontScale="90000"/>
          </a:bodyPr>
          <a:lstStyle/>
          <a:p>
            <a:r>
              <a:rPr lang="en-US" altLang="ja-JP" sz="3600" dirty="0"/>
              <a:t>2.2 Chemical substances adsorbed on micro </a:t>
            </a:r>
            <a:r>
              <a:rPr lang="en-US" altLang="ja-JP" sz="3600" dirty="0" smtClean="0"/>
              <a:t>plastic</a:t>
            </a:r>
            <a:endParaRPr kumimoji="1" lang="ja-JP" altLang="en-US" sz="3600" dirty="0"/>
          </a:p>
        </p:txBody>
      </p:sp>
      <p:sp>
        <p:nvSpPr>
          <p:cNvPr id="5" name="テキスト ボックス 4"/>
          <p:cNvSpPr txBox="1"/>
          <p:nvPr/>
        </p:nvSpPr>
        <p:spPr>
          <a:xfrm>
            <a:off x="522514" y="691924"/>
            <a:ext cx="11379200" cy="5693866"/>
          </a:xfrm>
          <a:prstGeom prst="rect">
            <a:avLst/>
          </a:prstGeom>
          <a:noFill/>
        </p:spPr>
        <p:txBody>
          <a:bodyPr wrap="square" rtlCol="0">
            <a:spAutoFit/>
          </a:bodyPr>
          <a:lstStyle/>
          <a:p>
            <a:r>
              <a:rPr lang="ja-JP" altLang="ja-JP" sz="2800" dirty="0"/>
              <a:t> </a:t>
            </a:r>
            <a:r>
              <a:rPr lang="en-US" altLang="ja-JP" sz="2800" dirty="0"/>
              <a:t>(2) Influence of micro </a:t>
            </a:r>
            <a:r>
              <a:rPr lang="en-US" altLang="ja-JP" sz="2800" dirty="0" smtClean="0"/>
              <a:t>plastic</a:t>
            </a:r>
          </a:p>
          <a:p>
            <a:pPr marL="363538"/>
            <a:r>
              <a:rPr lang="en-US" altLang="ja-JP" sz="2800" dirty="0" smtClean="0"/>
              <a:t>The </a:t>
            </a:r>
            <a:r>
              <a:rPr lang="en-US" altLang="ja-JP" sz="2800" dirty="0"/>
              <a:t>biggest factor is that marine life consumes micro plastics. Many cases of accidental ingestion of micro plastics by fish, shellfish, crustaceans, etc. in the ocean have been reported. </a:t>
            </a:r>
            <a:endParaRPr lang="en-US" altLang="ja-JP" sz="2800" dirty="0" smtClean="0"/>
          </a:p>
          <a:p>
            <a:pPr marL="363538"/>
            <a:endParaRPr lang="en-US" altLang="ja-JP" sz="2800" dirty="0"/>
          </a:p>
          <a:p>
            <a:pPr marL="363538"/>
            <a:r>
              <a:rPr lang="en-US" altLang="ja-JP" sz="2800" dirty="0" smtClean="0"/>
              <a:t>Micro </a:t>
            </a:r>
            <a:r>
              <a:rPr lang="en-US" altLang="ja-JP" sz="2800" dirty="0"/>
              <a:t>plastics are not digested in the body. If the particle size is very small, they will be released out of the body. However, if the particle size is somewhat large, the digestive tract will be blocked, and in the worst case, the </a:t>
            </a:r>
            <a:r>
              <a:rPr lang="en-US" altLang="ja-JP" sz="2800" dirty="0" smtClean="0"/>
              <a:t>individual </a:t>
            </a:r>
            <a:r>
              <a:rPr lang="en-US" altLang="ja-JP" sz="2800" dirty="0"/>
              <a:t>organisms will </a:t>
            </a:r>
            <a:r>
              <a:rPr lang="en-US" altLang="ja-JP" sz="2800" dirty="0" smtClean="0"/>
              <a:t>die.</a:t>
            </a:r>
            <a:r>
              <a:rPr lang="en-US" altLang="ja-JP" sz="2800" dirty="0"/>
              <a:t/>
            </a:r>
            <a:br>
              <a:rPr lang="en-US" altLang="ja-JP" sz="2800" dirty="0"/>
            </a:br>
            <a:endParaRPr lang="en-US" altLang="ja-JP" sz="2800" dirty="0" smtClean="0"/>
          </a:p>
          <a:p>
            <a:pPr marL="363538"/>
            <a:r>
              <a:rPr lang="en-US" altLang="ja-JP" sz="2800" dirty="0" smtClean="0"/>
              <a:t>It </a:t>
            </a:r>
            <a:r>
              <a:rPr lang="en-US" altLang="ja-JP" sz="2800" dirty="0"/>
              <a:t>has been reported that not only seafood but also zooplankton are affected by micro plastic. Influences such as impairment of lipid metabolism due to ingestion of micro plastic have been confirmed</a:t>
            </a:r>
            <a:r>
              <a:rPr lang="en-US" altLang="ja-JP" sz="2800" dirty="0" smtClean="0"/>
              <a:t>.</a:t>
            </a:r>
            <a:endParaRPr lang="ja-JP" altLang="ja-JP" sz="28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12</a:t>
            </a:fld>
            <a:endParaRPr kumimoji="1" lang="ja-JP" altLang="en-US"/>
          </a:p>
        </p:txBody>
      </p:sp>
    </p:spTree>
    <p:extLst>
      <p:ext uri="{BB962C8B-B14F-4D97-AF65-F5344CB8AC3E}">
        <p14:creationId xmlns:p14="http://schemas.microsoft.com/office/powerpoint/2010/main" val="236508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0"/>
            <a:ext cx="9144000" cy="653143"/>
          </a:xfrm>
        </p:spPr>
        <p:txBody>
          <a:bodyPr>
            <a:normAutofit/>
          </a:bodyPr>
          <a:lstStyle/>
          <a:p>
            <a:r>
              <a:rPr lang="en-US" altLang="ja-JP" sz="3600" dirty="0"/>
              <a:t>2.3 </a:t>
            </a:r>
            <a:r>
              <a:rPr lang="en-US" altLang="ja-JP" sz="3600" dirty="0" smtClean="0"/>
              <a:t>Additives</a:t>
            </a:r>
            <a:endParaRPr kumimoji="1" lang="ja-JP" altLang="en-US" sz="3600" dirty="0"/>
          </a:p>
        </p:txBody>
      </p:sp>
      <p:sp>
        <p:nvSpPr>
          <p:cNvPr id="5" name="テキスト ボックス 4"/>
          <p:cNvSpPr txBox="1"/>
          <p:nvPr/>
        </p:nvSpPr>
        <p:spPr>
          <a:xfrm>
            <a:off x="348343" y="653143"/>
            <a:ext cx="11466286" cy="5693866"/>
          </a:xfrm>
          <a:prstGeom prst="rect">
            <a:avLst/>
          </a:prstGeom>
          <a:noFill/>
        </p:spPr>
        <p:txBody>
          <a:bodyPr wrap="square" rtlCol="0">
            <a:spAutoFit/>
          </a:bodyPr>
          <a:lstStyle/>
          <a:p>
            <a:r>
              <a:rPr lang="en-US" altLang="ja-JP" sz="2800" dirty="0" smtClean="0"/>
              <a:t>It </a:t>
            </a:r>
            <a:r>
              <a:rPr lang="en-US" altLang="ja-JP" sz="2800" dirty="0"/>
              <a:t>is easy to process when manufacturing plastics. Many kinds of harmful additives are added for the purpose of stabilization, etc., but they may melt out of the micro plastic. </a:t>
            </a:r>
            <a:endParaRPr lang="en-US" altLang="ja-JP" sz="2800" dirty="0" smtClean="0"/>
          </a:p>
          <a:p>
            <a:r>
              <a:rPr lang="en-US" altLang="ja-JP" sz="2800" dirty="0" smtClean="0"/>
              <a:t>Examples </a:t>
            </a:r>
            <a:r>
              <a:rPr lang="en-US" altLang="ja-JP" sz="2800" dirty="0"/>
              <a:t>of additives are listed below.</a:t>
            </a:r>
            <a:br>
              <a:rPr lang="en-US" altLang="ja-JP" sz="2800" dirty="0"/>
            </a:br>
            <a:r>
              <a:rPr lang="ja-JP" altLang="en-US" sz="2800" dirty="0" smtClean="0"/>
              <a:t>①</a:t>
            </a:r>
            <a:r>
              <a:rPr lang="en-US" altLang="ja-JP" sz="2800" u="sng" dirty="0" smtClean="0"/>
              <a:t>Stabilizers </a:t>
            </a:r>
            <a:r>
              <a:rPr lang="en-US" altLang="ja-JP" sz="2800" u="sng" dirty="0"/>
              <a:t>for polymers </a:t>
            </a:r>
            <a:r>
              <a:rPr lang="ja-JP" altLang="en-US" sz="2800" dirty="0" smtClean="0"/>
              <a:t>：</a:t>
            </a:r>
            <a:r>
              <a:rPr lang="en-US" altLang="ja-JP" sz="2800" dirty="0" smtClean="0"/>
              <a:t>prevention of polymer oxidation and deterioration by ultraviolet rays, such </a:t>
            </a:r>
            <a:r>
              <a:rPr lang="en-US" altLang="ja-JP" sz="2800" dirty="0"/>
              <a:t>as antioxidants (</a:t>
            </a:r>
            <a:r>
              <a:rPr lang="en-US" altLang="ja-JP" sz="2800" dirty="0" err="1"/>
              <a:t>phosphites</a:t>
            </a:r>
            <a:r>
              <a:rPr lang="en-US" altLang="ja-JP" sz="2800" dirty="0"/>
              <a:t>, phenols, </a:t>
            </a:r>
            <a:r>
              <a:rPr lang="en-US" altLang="ja-JP" sz="2800" dirty="0" err="1"/>
              <a:t>thioethers</a:t>
            </a:r>
            <a:r>
              <a:rPr lang="en-US" altLang="ja-JP" sz="2800" dirty="0"/>
              <a:t>, metal salts) and ultraviolet absorbers (</a:t>
            </a:r>
            <a:r>
              <a:rPr lang="en-US" altLang="ja-JP" sz="2800" dirty="0" err="1"/>
              <a:t>bensotriazoles</a:t>
            </a:r>
            <a:r>
              <a:rPr lang="en-US" altLang="ja-JP" sz="2800" dirty="0"/>
              <a:t>. </a:t>
            </a:r>
            <a:r>
              <a:rPr lang="en-US" altLang="ja-JP" sz="2800" dirty="0" err="1" smtClean="0"/>
              <a:t>Triazines</a:t>
            </a:r>
            <a:r>
              <a:rPr lang="en-US" altLang="ja-JP" sz="2800" dirty="0" smtClean="0"/>
              <a:t>, </a:t>
            </a:r>
            <a:r>
              <a:rPr lang="en-US" altLang="ja-JP" sz="2800" dirty="0"/>
              <a:t>etc</a:t>
            </a:r>
            <a:r>
              <a:rPr lang="en-US" altLang="ja-JP" sz="2800" dirty="0" smtClean="0"/>
              <a:t>.)</a:t>
            </a:r>
          </a:p>
          <a:p>
            <a:endParaRPr lang="en-US" altLang="ja-JP" sz="2800" dirty="0" smtClean="0"/>
          </a:p>
          <a:p>
            <a:r>
              <a:rPr lang="ja-JP" altLang="en-US" sz="2800" dirty="0" smtClean="0"/>
              <a:t>②</a:t>
            </a:r>
            <a:r>
              <a:rPr lang="en-US" altLang="ja-JP" sz="2800" u="sng" dirty="0"/>
              <a:t>Function-imparting agents </a:t>
            </a:r>
            <a:r>
              <a:rPr lang="en-US" altLang="ja-JP" sz="2800" dirty="0"/>
              <a:t>(plasticity, flame </a:t>
            </a:r>
            <a:r>
              <a:rPr lang="en-US" altLang="ja-JP" sz="2800" dirty="0" err="1"/>
              <a:t>retardancy</a:t>
            </a:r>
            <a:r>
              <a:rPr lang="en-US" altLang="ja-JP" sz="2800" dirty="0"/>
              <a:t>; </a:t>
            </a:r>
            <a:r>
              <a:rPr lang="en-US" altLang="ja-JP" sz="2800" dirty="0" err="1"/>
              <a:t>compatibilization</a:t>
            </a:r>
            <a:r>
              <a:rPr lang="en-US" altLang="ja-JP" sz="2800" dirty="0"/>
              <a:t>, transparency, activity enhancement, etc.) For example, plasticizers (phthalic acid type, polyester type, epoxy type, etc.) and flame retardants (</a:t>
            </a:r>
            <a:r>
              <a:rPr lang="en-US" altLang="ja-JP" sz="2800" dirty="0" err="1"/>
              <a:t>intmescent</a:t>
            </a:r>
            <a:r>
              <a:rPr lang="en-US" altLang="ja-JP" sz="2800" dirty="0"/>
              <a:t> type, phosphate ester type, Halogen-based, inorganic-based, etc.), </a:t>
            </a:r>
            <a:r>
              <a:rPr lang="en-US" altLang="ja-JP" sz="2800" dirty="0" err="1"/>
              <a:t>compatibilizers</a:t>
            </a:r>
            <a:r>
              <a:rPr lang="en-US" altLang="ja-JP" sz="2800" dirty="0"/>
              <a:t>, clarifiers, permanent antistatic agents, lubricity improvers, etc</a:t>
            </a:r>
            <a:r>
              <a:rPr lang="en-US" altLang="ja-JP" sz="2800" dirty="0" smtClean="0"/>
              <a:t>.</a:t>
            </a:r>
            <a:endParaRPr lang="ja-JP" altLang="ja-JP" sz="28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13</a:t>
            </a:fld>
            <a:endParaRPr kumimoji="1" lang="ja-JP" altLang="en-US"/>
          </a:p>
        </p:txBody>
      </p:sp>
    </p:spTree>
    <p:extLst>
      <p:ext uri="{BB962C8B-B14F-4D97-AF65-F5344CB8AC3E}">
        <p14:creationId xmlns:p14="http://schemas.microsoft.com/office/powerpoint/2010/main" val="1353697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59657"/>
            <a:ext cx="9144000" cy="711199"/>
          </a:xfrm>
        </p:spPr>
        <p:txBody>
          <a:bodyPr>
            <a:normAutofit/>
          </a:bodyPr>
          <a:lstStyle/>
          <a:p>
            <a:r>
              <a:rPr lang="en-US" altLang="ja-JP" sz="3600" dirty="0"/>
              <a:t>2.3 </a:t>
            </a:r>
            <a:r>
              <a:rPr lang="en-US" altLang="ja-JP" sz="3600" dirty="0" smtClean="0"/>
              <a:t>Additives</a:t>
            </a:r>
            <a:endParaRPr kumimoji="1" lang="ja-JP" altLang="en-US" sz="3600" dirty="0"/>
          </a:p>
        </p:txBody>
      </p:sp>
      <p:sp>
        <p:nvSpPr>
          <p:cNvPr id="5" name="テキスト ボックス 4"/>
          <p:cNvSpPr txBox="1"/>
          <p:nvPr/>
        </p:nvSpPr>
        <p:spPr>
          <a:xfrm>
            <a:off x="972457" y="870856"/>
            <a:ext cx="10247086" cy="3046988"/>
          </a:xfrm>
          <a:prstGeom prst="rect">
            <a:avLst/>
          </a:prstGeom>
          <a:noFill/>
        </p:spPr>
        <p:txBody>
          <a:bodyPr wrap="square" rtlCol="0">
            <a:spAutoFit/>
          </a:bodyPr>
          <a:lstStyle/>
          <a:p>
            <a:r>
              <a:rPr lang="en-US" altLang="ja-JP" sz="3200" dirty="0"/>
              <a:t>Not all chemicals used here are harmful. However, the flame retardant </a:t>
            </a:r>
            <a:r>
              <a:rPr lang="en-US" altLang="ja-JP" sz="3200" dirty="0" err="1"/>
              <a:t>polybrominated</a:t>
            </a:r>
            <a:r>
              <a:rPr lang="en-US" altLang="ja-JP" sz="3200" dirty="0"/>
              <a:t> biphenyls (PBDEs) used in polystyrene and polypropylene, and the phthalic acid esters used as plasticizers for polyvinyl chloride (DOP, etc., 20 to 30 types, used in 10 to 40% of the weight) are harmful or suspicious chemicals</a:t>
            </a:r>
            <a:r>
              <a:rPr lang="en-US" altLang="ja-JP" sz="2800" dirty="0" smtClean="0"/>
              <a:t>.</a:t>
            </a:r>
            <a:endParaRPr lang="ja-JP" altLang="ja-JP" sz="28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14</a:t>
            </a:fld>
            <a:endParaRPr kumimoji="1" lang="ja-JP" altLang="en-US"/>
          </a:p>
        </p:txBody>
      </p:sp>
    </p:spTree>
    <p:extLst>
      <p:ext uri="{BB962C8B-B14F-4D97-AF65-F5344CB8AC3E}">
        <p14:creationId xmlns:p14="http://schemas.microsoft.com/office/powerpoint/2010/main" val="1898276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800" y="382133"/>
            <a:ext cx="11582400" cy="895123"/>
          </a:xfrm>
        </p:spPr>
        <p:txBody>
          <a:bodyPr>
            <a:normAutofit fontScale="90000"/>
          </a:bodyPr>
          <a:lstStyle/>
          <a:p>
            <a:pPr>
              <a:lnSpc>
                <a:spcPct val="75000"/>
              </a:lnSpc>
              <a:tabLst>
                <a:tab pos="812800" algn="l"/>
              </a:tabLst>
            </a:pPr>
            <a:r>
              <a:rPr lang="en-US" altLang="ja-JP" sz="3600" dirty="0"/>
              <a:t>3. Existing efforts and issues</a:t>
            </a:r>
            <a:br>
              <a:rPr lang="en-US" altLang="ja-JP" sz="3600" dirty="0"/>
            </a:br>
            <a:r>
              <a:rPr lang="en-US" altLang="ja-JP" sz="3600" dirty="0"/>
              <a:t>3.1 </a:t>
            </a:r>
            <a:r>
              <a:rPr lang="en-US" altLang="ja-JP" sz="3600" dirty="0" smtClean="0"/>
              <a:t>Recycling - 1</a:t>
            </a:r>
            <a:endParaRPr kumimoji="1" lang="ja-JP" altLang="en-US" sz="3600" dirty="0"/>
          </a:p>
        </p:txBody>
      </p:sp>
      <p:sp>
        <p:nvSpPr>
          <p:cNvPr id="5" name="テキスト ボックス 4"/>
          <p:cNvSpPr txBox="1"/>
          <p:nvPr/>
        </p:nvSpPr>
        <p:spPr>
          <a:xfrm>
            <a:off x="972457" y="1348800"/>
            <a:ext cx="10247086" cy="5509200"/>
          </a:xfrm>
          <a:prstGeom prst="rect">
            <a:avLst/>
          </a:prstGeom>
          <a:noFill/>
        </p:spPr>
        <p:txBody>
          <a:bodyPr wrap="square" rtlCol="0">
            <a:spAutoFit/>
          </a:bodyPr>
          <a:lstStyle/>
          <a:p>
            <a:pPr marL="514350" indent="-514350">
              <a:buAutoNum type="arabicParenR"/>
            </a:pPr>
            <a:r>
              <a:rPr lang="en-US" altLang="ja-JP" sz="3200" dirty="0" smtClean="0"/>
              <a:t>“Thermal </a:t>
            </a:r>
            <a:r>
              <a:rPr lang="en-US" altLang="ja-JP" sz="3200" dirty="0"/>
              <a:t>recovery" or </a:t>
            </a:r>
            <a:r>
              <a:rPr lang="en-US" altLang="ja-JP" sz="3200" dirty="0" smtClean="0"/>
              <a:t>“Heat recovery“</a:t>
            </a:r>
          </a:p>
          <a:p>
            <a:r>
              <a:rPr lang="en-US" altLang="ja-JP" sz="3200" dirty="0" smtClean="0"/>
              <a:t>     Thermal </a:t>
            </a:r>
            <a:r>
              <a:rPr lang="en-US" altLang="ja-JP" sz="3200" dirty="0"/>
              <a:t>recovery is not regarded as recycling.</a:t>
            </a:r>
            <a:endParaRPr lang="ja-JP" altLang="ja-JP" sz="3200" dirty="0"/>
          </a:p>
          <a:p>
            <a:r>
              <a:rPr lang="en-US" altLang="ja-JP" sz="3200" dirty="0" smtClean="0"/>
              <a:t>     </a:t>
            </a:r>
            <a:r>
              <a:rPr lang="en-US" altLang="ja-JP" sz="3200" dirty="0"/>
              <a:t>Because i</a:t>
            </a:r>
            <a:r>
              <a:rPr lang="en-US" altLang="ja-JP" sz="3200" dirty="0" smtClean="0"/>
              <a:t>t dose not reduce </a:t>
            </a:r>
            <a:r>
              <a:rPr lang="en-US" altLang="ja-JP" sz="3200" dirty="0"/>
              <a:t>greenhouse gas </a:t>
            </a:r>
            <a:r>
              <a:rPr lang="en-US" altLang="ja-JP" sz="3200" dirty="0" smtClean="0"/>
              <a:t>emissions.</a:t>
            </a:r>
          </a:p>
          <a:p>
            <a:r>
              <a:rPr lang="en-US" altLang="ja-JP" sz="3200" dirty="0" smtClean="0"/>
              <a:t> 2) Removal </a:t>
            </a:r>
            <a:r>
              <a:rPr lang="en-US" altLang="ja-JP" sz="3200" dirty="0"/>
              <a:t>of waste and chemicals </a:t>
            </a:r>
            <a:endParaRPr lang="en-US" altLang="ja-JP" sz="3200" dirty="0" smtClean="0"/>
          </a:p>
          <a:p>
            <a:pPr marL="449263"/>
            <a:r>
              <a:rPr lang="en-US" altLang="ja-JP" sz="3200" dirty="0" smtClean="0"/>
              <a:t>WH0 </a:t>
            </a:r>
            <a:r>
              <a:rPr lang="en-US" altLang="ja-JP" sz="3200" dirty="0"/>
              <a:t>says that more than 90% of micro plastics can be removed by appropriate sewage treatment, such as the removal of waste and chemicals</a:t>
            </a:r>
            <a:r>
              <a:rPr lang="en-US" altLang="ja-JP" sz="3200" dirty="0" smtClean="0"/>
              <a:t>.</a:t>
            </a:r>
          </a:p>
          <a:p>
            <a:r>
              <a:rPr lang="en-US" altLang="ja-JP" sz="3200" dirty="0" smtClean="0"/>
              <a:t>3) </a:t>
            </a:r>
            <a:r>
              <a:rPr lang="en-US" altLang="ja-JP" sz="3200" dirty="0"/>
              <a:t>3R </a:t>
            </a:r>
            <a:endParaRPr lang="en-US" altLang="ja-JP" sz="3200" dirty="0" smtClean="0"/>
          </a:p>
          <a:p>
            <a:pPr marL="449263"/>
            <a:r>
              <a:rPr lang="en-US" altLang="ja-JP" sz="3200" dirty="0"/>
              <a:t>The basis for solving the plastic waste problem is the so-called 3R.</a:t>
            </a:r>
            <a:endParaRPr lang="ja-JP" altLang="ja-JP" sz="3200" dirty="0"/>
          </a:p>
          <a:p>
            <a:pPr marL="449263"/>
            <a:r>
              <a:rPr lang="ja-JP" altLang="ja-JP" sz="3200" dirty="0" smtClean="0"/>
              <a:t>・</a:t>
            </a:r>
            <a:r>
              <a:rPr lang="en-US" altLang="ja-JP" sz="3200" dirty="0" smtClean="0"/>
              <a:t> Reduce, Reuse, Recycle </a:t>
            </a:r>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15</a:t>
            </a:fld>
            <a:endParaRPr kumimoji="1" lang="ja-JP" altLang="en-US"/>
          </a:p>
        </p:txBody>
      </p:sp>
    </p:spTree>
    <p:extLst>
      <p:ext uri="{BB962C8B-B14F-4D97-AF65-F5344CB8AC3E}">
        <p14:creationId xmlns:p14="http://schemas.microsoft.com/office/powerpoint/2010/main" val="3012735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800" y="0"/>
            <a:ext cx="11582400" cy="895123"/>
          </a:xfrm>
        </p:spPr>
        <p:txBody>
          <a:bodyPr>
            <a:normAutofit fontScale="90000"/>
          </a:bodyPr>
          <a:lstStyle/>
          <a:p>
            <a:pPr>
              <a:lnSpc>
                <a:spcPct val="75000"/>
              </a:lnSpc>
              <a:tabLst>
                <a:tab pos="812800" algn="l"/>
              </a:tabLst>
            </a:pPr>
            <a:r>
              <a:rPr lang="en-US" altLang="ja-JP" sz="3600" dirty="0"/>
              <a:t>3. Existing efforts and issues</a:t>
            </a:r>
            <a:br>
              <a:rPr lang="en-US" altLang="ja-JP" sz="3600" dirty="0"/>
            </a:br>
            <a:r>
              <a:rPr lang="en-US" altLang="ja-JP" sz="3600" dirty="0"/>
              <a:t>3.1 </a:t>
            </a:r>
            <a:r>
              <a:rPr lang="en-US" altLang="ja-JP" sz="3600" dirty="0" smtClean="0"/>
              <a:t>Recycling - 2</a:t>
            </a:r>
            <a:endParaRPr kumimoji="1" lang="ja-JP" altLang="en-US" sz="3600" dirty="0"/>
          </a:p>
        </p:txBody>
      </p:sp>
      <p:sp>
        <p:nvSpPr>
          <p:cNvPr id="5" name="テキスト ボックス 4"/>
          <p:cNvSpPr txBox="1"/>
          <p:nvPr/>
        </p:nvSpPr>
        <p:spPr>
          <a:xfrm>
            <a:off x="711200" y="895123"/>
            <a:ext cx="10508343" cy="6001643"/>
          </a:xfrm>
          <a:prstGeom prst="rect">
            <a:avLst/>
          </a:prstGeom>
          <a:noFill/>
        </p:spPr>
        <p:txBody>
          <a:bodyPr wrap="square" rtlCol="0">
            <a:spAutoFit/>
          </a:bodyPr>
          <a:lstStyle/>
          <a:p>
            <a:r>
              <a:rPr lang="en-US" altLang="ja-JP" sz="3200" dirty="0"/>
              <a:t>Therefore, for example, thorough elimination of free shopping bags or cessation of disposable plastic products (</a:t>
            </a:r>
            <a:r>
              <a:rPr lang="en-US" altLang="ja-JP" sz="3200" dirty="0" smtClean="0"/>
              <a:t>payment, </a:t>
            </a:r>
            <a:r>
              <a:rPr lang="en-US" altLang="ja-JP" sz="3200" dirty="0"/>
              <a:t>material conversion, reuse, and </a:t>
            </a:r>
            <a:r>
              <a:rPr lang="en-US" altLang="ja-JP" sz="3200" dirty="0" smtClean="0"/>
              <a:t>reformation of mindset) </a:t>
            </a:r>
            <a:r>
              <a:rPr lang="en-US" altLang="ja-JP" sz="3200" dirty="0"/>
              <a:t>can lead to a reduction in plastics flowing into the sea.</a:t>
            </a:r>
            <a:br>
              <a:rPr lang="en-US" altLang="ja-JP" sz="3200" dirty="0"/>
            </a:br>
            <a:endParaRPr lang="en-US" altLang="ja-JP" sz="3200" dirty="0" smtClean="0"/>
          </a:p>
          <a:p>
            <a:r>
              <a:rPr lang="en-US" altLang="ja-JP" sz="3200" dirty="0" smtClean="0"/>
              <a:t>In </a:t>
            </a:r>
            <a:r>
              <a:rPr lang="en-US" altLang="ja-JP" sz="3200" dirty="0"/>
              <a:t>Japan, in particular, where plastic production is large, it is important that production and use be reduced. Particularly in Japan, the most effective reduction can be promoted by eliminating plastics such as containers and packaging that are mainly disposable, which accounts for about half of waste plastics </a:t>
            </a:r>
            <a:r>
              <a:rPr lang="en-US" altLang="ja-JP" sz="3200" dirty="0" smtClean="0"/>
              <a:t> </a:t>
            </a:r>
            <a:r>
              <a:rPr lang="en-US" altLang="ja-JP" sz="3200" dirty="0"/>
              <a:t>(by stopping single use or converting packaging to non-plastic </a:t>
            </a:r>
            <a:r>
              <a:rPr lang="en-US" altLang="ja-JP" sz="3200" dirty="0" smtClean="0"/>
              <a:t>material). </a:t>
            </a:r>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16</a:t>
            </a:fld>
            <a:endParaRPr kumimoji="1" lang="ja-JP" altLang="en-US"/>
          </a:p>
        </p:txBody>
      </p:sp>
    </p:spTree>
    <p:extLst>
      <p:ext uri="{BB962C8B-B14F-4D97-AF65-F5344CB8AC3E}">
        <p14:creationId xmlns:p14="http://schemas.microsoft.com/office/powerpoint/2010/main" val="2667087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800" y="207962"/>
            <a:ext cx="11582400" cy="575810"/>
          </a:xfrm>
        </p:spPr>
        <p:txBody>
          <a:bodyPr>
            <a:normAutofit fontScale="90000"/>
          </a:bodyPr>
          <a:lstStyle/>
          <a:p>
            <a:r>
              <a:rPr lang="en-US" altLang="ja-JP" sz="3600" dirty="0"/>
              <a:t>3.2 Oxidized biodegradable plastic </a:t>
            </a:r>
            <a:endParaRPr kumimoji="1" lang="ja-JP" altLang="en-US" sz="3600" dirty="0"/>
          </a:p>
        </p:txBody>
      </p:sp>
      <p:sp>
        <p:nvSpPr>
          <p:cNvPr id="5" name="テキスト ボックス 4"/>
          <p:cNvSpPr txBox="1"/>
          <p:nvPr/>
        </p:nvSpPr>
        <p:spPr>
          <a:xfrm>
            <a:off x="972457" y="1029712"/>
            <a:ext cx="10247086" cy="5509200"/>
          </a:xfrm>
          <a:prstGeom prst="rect">
            <a:avLst/>
          </a:prstGeom>
          <a:noFill/>
        </p:spPr>
        <p:txBody>
          <a:bodyPr wrap="square" rtlCol="0">
            <a:spAutoFit/>
          </a:bodyPr>
          <a:lstStyle/>
          <a:p>
            <a:r>
              <a:rPr lang="en-US" altLang="ja-JP" sz="3200" dirty="0" smtClean="0"/>
              <a:t>Conventional </a:t>
            </a:r>
            <a:r>
              <a:rPr lang="en-US" altLang="ja-JP" sz="3200" dirty="0"/>
              <a:t>petroleum-derived plastics (for example, polyethylene and polypropylene) with an additive (</a:t>
            </a:r>
            <a:r>
              <a:rPr lang="en-US" altLang="ja-JP" sz="3200" dirty="0" err="1"/>
              <a:t>prodegradant</a:t>
            </a:r>
            <a:r>
              <a:rPr lang="en-US" altLang="ja-JP" sz="3200" dirty="0"/>
              <a:t>) that promotes oxidation are called oxidized biodegradable plastics</a:t>
            </a:r>
            <a:r>
              <a:rPr lang="en-US" altLang="ja-JP" sz="3200" dirty="0" smtClean="0"/>
              <a:t>.</a:t>
            </a:r>
          </a:p>
          <a:p>
            <a:endParaRPr lang="en-US" altLang="ja-JP" sz="3200" dirty="0"/>
          </a:p>
          <a:p>
            <a:r>
              <a:rPr lang="en-US" altLang="ja-JP" sz="3200" dirty="0" smtClean="0"/>
              <a:t> </a:t>
            </a:r>
            <a:r>
              <a:rPr lang="en-US" altLang="ja-JP" sz="3200" dirty="0"/>
              <a:t>It gives the impression that plastic products are going away quickly, but the resulting micro plastics are no different from conventional micro plastics. </a:t>
            </a:r>
            <a:endParaRPr lang="en-US" altLang="ja-JP" sz="3200" dirty="0" smtClean="0"/>
          </a:p>
          <a:p>
            <a:endParaRPr lang="en-US" altLang="ja-JP" sz="3200" dirty="0"/>
          </a:p>
          <a:p>
            <a:r>
              <a:rPr lang="en-US" altLang="ja-JP" sz="3200" dirty="0" smtClean="0"/>
              <a:t>The </a:t>
            </a:r>
            <a:r>
              <a:rPr lang="en-US" altLang="ja-JP" sz="3200" dirty="0"/>
              <a:t>ban on disposable plastics passed by the EU Parliament in 2018 has banned oxidized biodegradable plastics</a:t>
            </a:r>
            <a:r>
              <a:rPr lang="en-US" altLang="ja-JP" sz="3200" dirty="0" smtClean="0"/>
              <a:t>.</a:t>
            </a:r>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17</a:t>
            </a:fld>
            <a:endParaRPr kumimoji="1" lang="ja-JP" altLang="en-US"/>
          </a:p>
        </p:txBody>
      </p:sp>
    </p:spTree>
    <p:extLst>
      <p:ext uri="{BB962C8B-B14F-4D97-AF65-F5344CB8AC3E}">
        <p14:creationId xmlns:p14="http://schemas.microsoft.com/office/powerpoint/2010/main" val="384696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800" y="382133"/>
            <a:ext cx="11582400" cy="684000"/>
          </a:xfrm>
        </p:spPr>
        <p:txBody>
          <a:bodyPr>
            <a:normAutofit/>
          </a:bodyPr>
          <a:lstStyle/>
          <a:p>
            <a:r>
              <a:rPr lang="en-US" altLang="ja-JP" sz="3600" dirty="0" smtClean="0"/>
              <a:t>3.3 </a:t>
            </a:r>
            <a:r>
              <a:rPr lang="en-US" altLang="ja-JP" sz="3600" dirty="0"/>
              <a:t>bioplastic, biodegradable plastic </a:t>
            </a:r>
            <a:endParaRPr kumimoji="1" lang="ja-JP" altLang="en-US" sz="3600" dirty="0"/>
          </a:p>
        </p:txBody>
      </p:sp>
      <p:sp>
        <p:nvSpPr>
          <p:cNvPr id="5" name="テキスト ボックス 4"/>
          <p:cNvSpPr txBox="1"/>
          <p:nvPr/>
        </p:nvSpPr>
        <p:spPr>
          <a:xfrm>
            <a:off x="972457" y="1066133"/>
            <a:ext cx="10247086" cy="3046988"/>
          </a:xfrm>
          <a:prstGeom prst="rect">
            <a:avLst/>
          </a:prstGeom>
          <a:noFill/>
        </p:spPr>
        <p:txBody>
          <a:bodyPr wrap="square" rtlCol="0">
            <a:spAutoFit/>
          </a:bodyPr>
          <a:lstStyle/>
          <a:p>
            <a:r>
              <a:rPr lang="en-US" altLang="ja-JP" sz="3200" dirty="0" smtClean="0"/>
              <a:t>The </a:t>
            </a:r>
            <a:r>
              <a:rPr lang="en-US" altLang="ja-JP" sz="3200" dirty="0"/>
              <a:t>transition to the use of bioplastics, </a:t>
            </a:r>
            <a:r>
              <a:rPr lang="en-US" altLang="ja-JP" sz="3200" dirty="0" err="1"/>
              <a:t>ie</a:t>
            </a:r>
            <a:r>
              <a:rPr lang="en-US" altLang="ja-JP" sz="3200" dirty="0"/>
              <a:t>, biomass plastics, biodegradable plastics, or paper </a:t>
            </a:r>
            <a:r>
              <a:rPr lang="ja-JP" altLang="ja-JP" sz="3200" dirty="0"/>
              <a:t> can be </a:t>
            </a:r>
            <a:r>
              <a:rPr lang="ja-JP" altLang="ja-JP" sz="3200" dirty="0" smtClean="0"/>
              <a:t>considered</a:t>
            </a:r>
            <a:r>
              <a:rPr lang="en-US" altLang="ja-JP" sz="3200" dirty="0" smtClean="0"/>
              <a:t>. </a:t>
            </a:r>
          </a:p>
          <a:p>
            <a:r>
              <a:rPr lang="en-US" altLang="ja-JP" sz="3200" dirty="0" smtClean="0"/>
              <a:t>For </a:t>
            </a:r>
            <a:r>
              <a:rPr lang="en-US" altLang="ja-JP" sz="3200" dirty="0"/>
              <a:t>these. Is there really no impact on the environment? Careful consideration should be given to whether a transition to alternatives is possible.</a:t>
            </a:r>
            <a:endParaRPr lang="ja-JP" altLang="ja-JP" sz="3200" dirty="0"/>
          </a:p>
          <a:p>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18</a:t>
            </a:fld>
            <a:endParaRPr kumimoji="1" lang="ja-JP" altLang="en-US"/>
          </a:p>
        </p:txBody>
      </p:sp>
    </p:spTree>
    <p:extLst>
      <p:ext uri="{BB962C8B-B14F-4D97-AF65-F5344CB8AC3E}">
        <p14:creationId xmlns:p14="http://schemas.microsoft.com/office/powerpoint/2010/main" val="4052137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800" y="0"/>
            <a:ext cx="11582400" cy="604838"/>
          </a:xfrm>
        </p:spPr>
        <p:txBody>
          <a:bodyPr>
            <a:normAutofit/>
          </a:bodyPr>
          <a:lstStyle/>
          <a:p>
            <a:r>
              <a:rPr lang="en-US" altLang="ja-JP" sz="3200" dirty="0"/>
              <a:t>3.4 Issues of biodegradable plastic </a:t>
            </a:r>
            <a:r>
              <a:rPr lang="en-US" altLang="ja-JP" sz="3200" dirty="0" smtClean="0"/>
              <a:t>-1</a:t>
            </a:r>
            <a:endParaRPr kumimoji="1" lang="ja-JP" altLang="en-US" sz="3600" dirty="0"/>
          </a:p>
        </p:txBody>
      </p:sp>
      <p:sp>
        <p:nvSpPr>
          <p:cNvPr id="5" name="テキスト ボックス 4"/>
          <p:cNvSpPr txBox="1"/>
          <p:nvPr/>
        </p:nvSpPr>
        <p:spPr>
          <a:xfrm>
            <a:off x="304800" y="479773"/>
            <a:ext cx="11466286" cy="6001643"/>
          </a:xfrm>
          <a:prstGeom prst="rect">
            <a:avLst/>
          </a:prstGeom>
          <a:noFill/>
        </p:spPr>
        <p:txBody>
          <a:bodyPr wrap="square" rtlCol="0">
            <a:spAutoFit/>
          </a:bodyPr>
          <a:lstStyle/>
          <a:p>
            <a:pPr marL="457200" indent="-457200">
              <a:buAutoNum type="arabicPeriod"/>
            </a:pPr>
            <a:r>
              <a:rPr lang="en-US" altLang="ja-JP" sz="2400" dirty="0" smtClean="0"/>
              <a:t>The </a:t>
            </a:r>
            <a:r>
              <a:rPr lang="en-US" altLang="ja-JP" sz="2400" dirty="0"/>
              <a:t>time required for disassembly cannot be controlled. </a:t>
            </a:r>
            <a:endParaRPr lang="en-US" altLang="ja-JP" sz="2400" dirty="0" smtClean="0"/>
          </a:p>
          <a:p>
            <a:pPr marL="363538"/>
            <a:r>
              <a:rPr lang="en-US" altLang="ja-JP" sz="2400" dirty="0" smtClean="0"/>
              <a:t>The </a:t>
            </a:r>
            <a:r>
              <a:rPr lang="en-US" altLang="ja-JP" sz="2400" dirty="0"/>
              <a:t>Ministry of Economy, Trade and Industry will promote the development, introduction and dissemination of marine biodegradable plastics, not decay. A roadmap was created to summarize the measures, and the aim is to develop a marine biodegradable plastic with a switch function</a:t>
            </a:r>
            <a:r>
              <a:rPr lang="en-US" altLang="ja-JP" sz="2400" dirty="0" smtClean="0"/>
              <a:t>.</a:t>
            </a:r>
          </a:p>
          <a:p>
            <a:endParaRPr lang="en-US" altLang="ja-JP" sz="2400" dirty="0" smtClean="0"/>
          </a:p>
          <a:p>
            <a:r>
              <a:rPr lang="en-US" altLang="ja-JP" sz="2400" dirty="0" smtClean="0"/>
              <a:t>2</a:t>
            </a:r>
            <a:r>
              <a:rPr lang="en-US" altLang="ja-JP" sz="2400" dirty="0"/>
              <a:t>. Biodegradable plastic does not always degrade in the sea. </a:t>
            </a:r>
            <a:endParaRPr lang="en-US" altLang="ja-JP" sz="2400" dirty="0" smtClean="0"/>
          </a:p>
          <a:p>
            <a:pPr marL="363538"/>
            <a:r>
              <a:rPr lang="en-US" altLang="ja-JP" sz="2400" dirty="0" smtClean="0"/>
              <a:t>For </a:t>
            </a:r>
            <a:r>
              <a:rPr lang="en-US" altLang="ja-JP" sz="2400" dirty="0"/>
              <a:t>example, </a:t>
            </a:r>
            <a:r>
              <a:rPr lang="en-US" altLang="ja-JP" sz="2400" dirty="0" err="1"/>
              <a:t>polylactic</a:t>
            </a:r>
            <a:r>
              <a:rPr lang="en-US" altLang="ja-JP" sz="2400" dirty="0"/>
              <a:t> acid (PLA) is not degraded in the marine environment because biodegradation requires temperatures above 50 </a:t>
            </a:r>
            <a:r>
              <a:rPr lang="en-US" altLang="ja-JP" sz="2400" dirty="0" smtClean="0"/>
              <a:t>°C</a:t>
            </a:r>
            <a:r>
              <a:rPr lang="en-US" altLang="ja-JP" sz="2400" dirty="0"/>
              <a:t>.</a:t>
            </a:r>
            <a:br>
              <a:rPr lang="en-US" altLang="ja-JP" sz="2400" dirty="0"/>
            </a:br>
            <a:endParaRPr lang="en-US" altLang="ja-JP" sz="2400" dirty="0" smtClean="0"/>
          </a:p>
          <a:p>
            <a:pPr marL="363538" indent="-363538"/>
            <a:r>
              <a:rPr lang="en-US" altLang="ja-JP" sz="2400" dirty="0" smtClean="0"/>
              <a:t>3</a:t>
            </a:r>
            <a:r>
              <a:rPr lang="en-US" altLang="ja-JP" sz="2400" dirty="0"/>
              <a:t>. Because the planted area is limited, it is difficult to obtain a large amount of raw </a:t>
            </a:r>
            <a:r>
              <a:rPr lang="en-US" altLang="ja-JP" sz="2400" dirty="0" smtClean="0"/>
              <a:t>materials</a:t>
            </a:r>
            <a:r>
              <a:rPr lang="ja-JP" altLang="en-US" sz="2400" dirty="0"/>
              <a:t> </a:t>
            </a:r>
            <a:r>
              <a:rPr lang="en-US" altLang="ja-JP" sz="2400" dirty="0" smtClean="0"/>
              <a:t>which </a:t>
            </a:r>
            <a:r>
              <a:rPr lang="en-US" altLang="ja-JP" sz="2400" dirty="0"/>
              <a:t>is mainly </a:t>
            </a:r>
            <a:r>
              <a:rPr lang="en-US" altLang="ja-JP" sz="2400" dirty="0" smtClean="0"/>
              <a:t>starch.</a:t>
            </a:r>
            <a:r>
              <a:rPr lang="en-US" altLang="ja-JP" sz="2400" dirty="0"/>
              <a:t/>
            </a:r>
            <a:br>
              <a:rPr lang="en-US" altLang="ja-JP" sz="2400" dirty="0"/>
            </a:br>
            <a:endParaRPr lang="en-US" altLang="ja-JP" sz="2400" dirty="0" smtClean="0"/>
          </a:p>
          <a:p>
            <a:r>
              <a:rPr lang="en-US" altLang="ja-JP" sz="2400" dirty="0" smtClean="0"/>
              <a:t>4</a:t>
            </a:r>
            <a:r>
              <a:rPr lang="en-US" altLang="ja-JP" sz="2400" dirty="0"/>
              <a:t>. Cost is more expensive than regular </a:t>
            </a:r>
            <a:r>
              <a:rPr lang="en-US" altLang="ja-JP" sz="2400" dirty="0" smtClean="0"/>
              <a:t>plastic</a:t>
            </a:r>
          </a:p>
          <a:p>
            <a:pPr marL="261938"/>
            <a:r>
              <a:rPr lang="en-US" altLang="ja-JP" sz="2400" dirty="0" smtClean="0"/>
              <a:t>Because </a:t>
            </a:r>
            <a:r>
              <a:rPr lang="en-US" altLang="ja-JP" sz="2400" dirty="0"/>
              <a:t>the raw material is not cheap petroleum products and the sales volume is small, it is 4 to 5 times </a:t>
            </a:r>
            <a:r>
              <a:rPr lang="en-US" altLang="ja-JP" sz="2400" dirty="0" smtClean="0"/>
              <a:t>higher.</a:t>
            </a:r>
            <a:endParaRPr lang="ja-JP" altLang="ja-JP" sz="24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19</a:t>
            </a:fld>
            <a:endParaRPr kumimoji="1" lang="ja-JP" altLang="en-US"/>
          </a:p>
        </p:txBody>
      </p:sp>
    </p:spTree>
    <p:extLst>
      <p:ext uri="{BB962C8B-B14F-4D97-AF65-F5344CB8AC3E}">
        <p14:creationId xmlns:p14="http://schemas.microsoft.com/office/powerpoint/2010/main" val="299045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80457" y="19276"/>
            <a:ext cx="9144000" cy="430665"/>
          </a:xfrm>
        </p:spPr>
        <p:txBody>
          <a:bodyPr>
            <a:noAutofit/>
          </a:bodyPr>
          <a:lstStyle/>
          <a:p>
            <a:r>
              <a:rPr lang="en-US" altLang="ja-JP" sz="3200" dirty="0" smtClean="0"/>
              <a:t>Index</a:t>
            </a:r>
            <a:endParaRPr kumimoji="1" lang="ja-JP" altLang="en-US" sz="3200" dirty="0"/>
          </a:p>
        </p:txBody>
      </p:sp>
      <p:sp>
        <p:nvSpPr>
          <p:cNvPr id="3" name="サブタイトル 2"/>
          <p:cNvSpPr>
            <a:spLocks noGrp="1"/>
          </p:cNvSpPr>
          <p:nvPr>
            <p:ph type="subTitle" idx="1"/>
          </p:nvPr>
        </p:nvSpPr>
        <p:spPr>
          <a:xfrm>
            <a:off x="217714" y="406399"/>
            <a:ext cx="11727543" cy="6408060"/>
          </a:xfrm>
        </p:spPr>
        <p:txBody>
          <a:bodyPr>
            <a:noAutofit/>
          </a:bodyPr>
          <a:lstStyle/>
          <a:p>
            <a:pPr algn="l">
              <a:lnSpc>
                <a:spcPts val="2200"/>
              </a:lnSpc>
            </a:pPr>
            <a:r>
              <a:rPr lang="en-US" altLang="ja-JP" sz="2800" dirty="0" smtClean="0"/>
              <a:t>Figure Roadmap </a:t>
            </a:r>
            <a:r>
              <a:rPr lang="en-US" altLang="ja-JP" sz="2800" dirty="0"/>
              <a:t>of Ocean biodegradable plastic development and introduction</a:t>
            </a:r>
            <a:endParaRPr lang="en-US" altLang="ja-JP" sz="2800" dirty="0" smtClean="0"/>
          </a:p>
          <a:p>
            <a:pPr algn="l">
              <a:lnSpc>
                <a:spcPts val="2200"/>
              </a:lnSpc>
            </a:pPr>
            <a:r>
              <a:rPr lang="en-US" altLang="ja-JP" sz="2800" dirty="0" smtClean="0"/>
              <a:t>1</a:t>
            </a:r>
            <a:r>
              <a:rPr lang="en-US" altLang="ja-JP" sz="2800" dirty="0"/>
              <a:t>. </a:t>
            </a:r>
            <a:r>
              <a:rPr lang="en-US" altLang="ja-JP" sz="2800" dirty="0" smtClean="0"/>
              <a:t>Introduction </a:t>
            </a:r>
            <a:r>
              <a:rPr lang="en-US" altLang="ja-JP" sz="2800" dirty="0"/>
              <a:t>of micro</a:t>
            </a:r>
            <a:r>
              <a:rPr lang="ja-JP" altLang="en-US" sz="2800" dirty="0"/>
              <a:t> </a:t>
            </a:r>
            <a:r>
              <a:rPr lang="en-US" altLang="ja-JP" sz="2800" dirty="0" smtClean="0"/>
              <a:t>plastics</a:t>
            </a:r>
            <a:endParaRPr lang="en-US" altLang="ja-JP" sz="2800" dirty="0"/>
          </a:p>
          <a:p>
            <a:pPr marL="363538" algn="l">
              <a:lnSpc>
                <a:spcPts val="2200"/>
              </a:lnSpc>
            </a:pPr>
            <a:r>
              <a:rPr lang="en-US" altLang="ja-JP" sz="2800" dirty="0" smtClean="0">
                <a:cs typeface="Arial" panose="020B0604020202020204" pitchFamily="34" charset="0"/>
              </a:rPr>
              <a:t>1.1 </a:t>
            </a:r>
            <a:r>
              <a:rPr lang="en-US" altLang="ja-JP" sz="2800" dirty="0">
                <a:cs typeface="Arial" panose="020B0604020202020204" pitchFamily="34" charset="0"/>
              </a:rPr>
              <a:t>Definition of micro </a:t>
            </a:r>
            <a:r>
              <a:rPr lang="en-US" altLang="ja-JP" sz="2800" dirty="0" smtClean="0">
                <a:cs typeface="Arial" panose="020B0604020202020204" pitchFamily="34" charset="0"/>
              </a:rPr>
              <a:t>plastic</a:t>
            </a:r>
          </a:p>
          <a:p>
            <a:pPr marL="363538" algn="l">
              <a:lnSpc>
                <a:spcPts val="2200"/>
              </a:lnSpc>
            </a:pPr>
            <a:r>
              <a:rPr lang="en-US" altLang="ja-JP" sz="2800" dirty="0" smtClean="0">
                <a:cs typeface="Arial" panose="020B0604020202020204" pitchFamily="34" charset="0"/>
              </a:rPr>
              <a:t>1.2 </a:t>
            </a:r>
            <a:r>
              <a:rPr lang="en-US" altLang="ja-JP" sz="2800" dirty="0">
                <a:cs typeface="Arial" panose="020B0604020202020204" pitchFamily="34" charset="0"/>
              </a:rPr>
              <a:t>Types and sources of micro </a:t>
            </a:r>
            <a:r>
              <a:rPr lang="en-US" altLang="ja-JP" sz="2800" dirty="0" smtClean="0">
                <a:cs typeface="Arial" panose="020B0604020202020204" pitchFamily="34" charset="0"/>
              </a:rPr>
              <a:t>plastics</a:t>
            </a:r>
          </a:p>
          <a:p>
            <a:pPr marL="363538" algn="l">
              <a:lnSpc>
                <a:spcPts val="2200"/>
              </a:lnSpc>
            </a:pPr>
            <a:r>
              <a:rPr lang="en-US" altLang="ja-JP" sz="2800" dirty="0" smtClean="0">
                <a:cs typeface="Arial" panose="020B0604020202020204" pitchFamily="34" charset="0"/>
              </a:rPr>
              <a:t>1.3 Sources</a:t>
            </a:r>
          </a:p>
          <a:p>
            <a:pPr algn="l">
              <a:lnSpc>
                <a:spcPts val="2200"/>
              </a:lnSpc>
            </a:pPr>
            <a:r>
              <a:rPr lang="en-US" altLang="ja-JP" sz="2800" dirty="0" smtClean="0"/>
              <a:t>2. </a:t>
            </a:r>
            <a:r>
              <a:rPr lang="en-US" altLang="ja-JP" sz="2800" dirty="0"/>
              <a:t>What is the </a:t>
            </a:r>
            <a:r>
              <a:rPr lang="en-US" altLang="ja-JP" sz="2800" dirty="0" smtClean="0"/>
              <a:t>problem</a:t>
            </a:r>
          </a:p>
          <a:p>
            <a:pPr marL="363538" algn="l">
              <a:lnSpc>
                <a:spcPts val="2200"/>
              </a:lnSpc>
              <a:tabLst>
                <a:tab pos="363538" algn="l"/>
              </a:tabLst>
            </a:pPr>
            <a:r>
              <a:rPr lang="en-US" altLang="ja-JP" sz="2800" dirty="0"/>
              <a:t>2.1 Circumstances of each </a:t>
            </a:r>
            <a:r>
              <a:rPr lang="en-US" altLang="ja-JP" sz="2800" dirty="0" smtClean="0"/>
              <a:t>country</a:t>
            </a:r>
          </a:p>
          <a:p>
            <a:pPr marL="363538" algn="l">
              <a:lnSpc>
                <a:spcPts val="2200"/>
              </a:lnSpc>
              <a:tabLst>
                <a:tab pos="812800" algn="l"/>
              </a:tabLst>
            </a:pPr>
            <a:r>
              <a:rPr lang="en-US" altLang="ja-JP" sz="2800" dirty="0" smtClean="0"/>
              <a:t>2.2 </a:t>
            </a:r>
            <a:r>
              <a:rPr lang="en-US" altLang="ja-JP" sz="2800" dirty="0"/>
              <a:t>Chemical substances adsorbed on micro </a:t>
            </a:r>
            <a:r>
              <a:rPr lang="en-US" altLang="ja-JP" sz="2800" dirty="0" smtClean="0"/>
              <a:t>plastic</a:t>
            </a:r>
          </a:p>
          <a:p>
            <a:pPr marL="363538" algn="l">
              <a:lnSpc>
                <a:spcPts val="2200"/>
              </a:lnSpc>
              <a:tabLst>
                <a:tab pos="812800" algn="l"/>
              </a:tabLst>
            </a:pPr>
            <a:r>
              <a:rPr lang="en-US" altLang="ja-JP" sz="2800" dirty="0" smtClean="0"/>
              <a:t>2.3 Additives</a:t>
            </a:r>
          </a:p>
          <a:p>
            <a:pPr algn="l">
              <a:lnSpc>
                <a:spcPts val="2200"/>
              </a:lnSpc>
              <a:tabLst>
                <a:tab pos="812800" algn="l"/>
              </a:tabLst>
            </a:pPr>
            <a:r>
              <a:rPr lang="en-US" altLang="ja-JP" sz="2800" dirty="0" smtClean="0"/>
              <a:t>3. </a:t>
            </a:r>
            <a:r>
              <a:rPr lang="en-US" altLang="ja-JP" sz="2800" dirty="0"/>
              <a:t>Existing </a:t>
            </a:r>
            <a:r>
              <a:rPr lang="en-US" altLang="ja-JP" sz="2800" dirty="0" smtClean="0"/>
              <a:t>efforts </a:t>
            </a:r>
            <a:r>
              <a:rPr lang="en-US" altLang="ja-JP" sz="2800" dirty="0"/>
              <a:t>and </a:t>
            </a:r>
            <a:r>
              <a:rPr lang="en-US" altLang="ja-JP" sz="2800" dirty="0" smtClean="0"/>
              <a:t>issues</a:t>
            </a:r>
          </a:p>
          <a:p>
            <a:pPr marL="363538" algn="l">
              <a:lnSpc>
                <a:spcPts val="2200"/>
              </a:lnSpc>
              <a:tabLst>
                <a:tab pos="812800" algn="l"/>
              </a:tabLst>
            </a:pPr>
            <a:r>
              <a:rPr lang="en-US" altLang="ja-JP" sz="2800" dirty="0" smtClean="0"/>
              <a:t>3.1 </a:t>
            </a:r>
            <a:r>
              <a:rPr lang="en-US" altLang="ja-JP" sz="2800" dirty="0"/>
              <a:t>Recycling</a:t>
            </a:r>
            <a:br>
              <a:rPr lang="en-US" altLang="ja-JP" sz="2800" dirty="0"/>
            </a:br>
            <a:r>
              <a:rPr lang="en-US" altLang="ja-JP" sz="2800" dirty="0" smtClean="0"/>
              <a:t>3.2 </a:t>
            </a:r>
            <a:r>
              <a:rPr lang="en-US" altLang="ja-JP" sz="2800" dirty="0"/>
              <a:t>Oxidized biodegradable plastic</a:t>
            </a:r>
            <a:br>
              <a:rPr lang="en-US" altLang="ja-JP" sz="2800" dirty="0"/>
            </a:br>
            <a:r>
              <a:rPr lang="en-US" altLang="ja-JP" sz="2800" dirty="0" smtClean="0"/>
              <a:t>3.3 Bioplastic</a:t>
            </a:r>
            <a:r>
              <a:rPr lang="en-US" altLang="ja-JP" sz="2800" dirty="0"/>
              <a:t>, biodegradable plastic</a:t>
            </a:r>
            <a:br>
              <a:rPr lang="en-US" altLang="ja-JP" sz="2800" dirty="0"/>
            </a:br>
            <a:r>
              <a:rPr lang="en-US" altLang="ja-JP" sz="2800" dirty="0" smtClean="0"/>
              <a:t>3.5 New plastic</a:t>
            </a:r>
          </a:p>
          <a:p>
            <a:pPr algn="l">
              <a:lnSpc>
                <a:spcPts val="2200"/>
              </a:lnSpc>
              <a:tabLst>
                <a:tab pos="812800" algn="l"/>
              </a:tabLst>
            </a:pPr>
            <a:r>
              <a:rPr lang="en-US" altLang="ja-JP" sz="2800" dirty="0"/>
              <a:t>3.4 Issues of biodegradable plastic</a:t>
            </a:r>
          </a:p>
          <a:p>
            <a:pPr algn="l">
              <a:lnSpc>
                <a:spcPts val="2200"/>
              </a:lnSpc>
              <a:tabLst>
                <a:tab pos="812800" algn="l"/>
              </a:tabLst>
            </a:pPr>
            <a:r>
              <a:rPr lang="en-US" altLang="ja-JP" sz="2800" dirty="0" smtClean="0"/>
              <a:t>4. Finally</a:t>
            </a:r>
          </a:p>
          <a:p>
            <a:pPr algn="l">
              <a:lnSpc>
                <a:spcPts val="2200"/>
              </a:lnSpc>
              <a:tabLst>
                <a:tab pos="812800" algn="l"/>
              </a:tabLst>
            </a:pPr>
            <a:r>
              <a:rPr lang="en-US" altLang="ja-JP" sz="2000" dirty="0" smtClean="0"/>
              <a:t>Appendix -1, 2</a:t>
            </a:r>
            <a:endParaRPr lang="en-US" altLang="ja-JP" sz="2000" dirty="0"/>
          </a:p>
        </p:txBody>
      </p:sp>
      <p:sp>
        <p:nvSpPr>
          <p:cNvPr id="4" name="スライド番号プレースホルダー 3"/>
          <p:cNvSpPr>
            <a:spLocks noGrp="1"/>
          </p:cNvSpPr>
          <p:nvPr>
            <p:ph type="sldNum" sz="quarter" idx="12"/>
          </p:nvPr>
        </p:nvSpPr>
        <p:spPr/>
        <p:txBody>
          <a:bodyPr/>
          <a:lstStyle/>
          <a:p>
            <a:fld id="{09407CD4-0F50-451B-80BD-AA38968E4760}" type="slidenum">
              <a:rPr kumimoji="1" lang="ja-JP" altLang="en-US" smtClean="0"/>
              <a:t>2</a:t>
            </a:fld>
            <a:endParaRPr kumimoji="1" lang="ja-JP" altLang="en-US"/>
          </a:p>
        </p:txBody>
      </p:sp>
    </p:spTree>
    <p:extLst>
      <p:ext uri="{BB962C8B-B14F-4D97-AF65-F5344CB8AC3E}">
        <p14:creationId xmlns:p14="http://schemas.microsoft.com/office/powerpoint/2010/main" val="6305816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800" y="0"/>
            <a:ext cx="11582400" cy="604838"/>
          </a:xfrm>
        </p:spPr>
        <p:txBody>
          <a:bodyPr>
            <a:normAutofit/>
          </a:bodyPr>
          <a:lstStyle/>
          <a:p>
            <a:r>
              <a:rPr lang="en-US" altLang="ja-JP" sz="3200" dirty="0"/>
              <a:t>3.4 Issues of biodegradable </a:t>
            </a:r>
            <a:r>
              <a:rPr lang="en-US" altLang="ja-JP" sz="3200" dirty="0" smtClean="0"/>
              <a:t>plastic -2 </a:t>
            </a:r>
            <a:endParaRPr kumimoji="1" lang="ja-JP" altLang="en-US" sz="3600" dirty="0"/>
          </a:p>
        </p:txBody>
      </p:sp>
      <p:sp>
        <p:nvSpPr>
          <p:cNvPr id="5" name="テキスト ボックス 4"/>
          <p:cNvSpPr txBox="1"/>
          <p:nvPr/>
        </p:nvSpPr>
        <p:spPr>
          <a:xfrm>
            <a:off x="508000" y="604838"/>
            <a:ext cx="11582399" cy="6196568"/>
          </a:xfrm>
          <a:prstGeom prst="rect">
            <a:avLst/>
          </a:prstGeom>
          <a:noFill/>
        </p:spPr>
        <p:txBody>
          <a:bodyPr wrap="square" rtlCol="0">
            <a:spAutoFit/>
          </a:bodyPr>
          <a:lstStyle/>
          <a:p>
            <a:pPr>
              <a:lnSpc>
                <a:spcPts val="2800"/>
              </a:lnSpc>
            </a:pPr>
            <a:r>
              <a:rPr lang="en-US" altLang="ja-JP" sz="2400" dirty="0"/>
              <a:t>Since the 1990s, plastics made from corn and sugar cane have been put into practical use.</a:t>
            </a:r>
            <a:br>
              <a:rPr lang="en-US" altLang="ja-JP" sz="2400" dirty="0"/>
            </a:br>
            <a:r>
              <a:rPr lang="en-US" altLang="ja-JP" sz="2400" dirty="0" smtClean="0"/>
              <a:t>This plastic </a:t>
            </a:r>
            <a:r>
              <a:rPr lang="en-US" altLang="ja-JP" sz="2400" dirty="0"/>
              <a:t>was not popular due to its high production cost and difficulty in molding.</a:t>
            </a:r>
            <a:endParaRPr lang="ja-JP" altLang="ja-JP" sz="2400" dirty="0"/>
          </a:p>
          <a:p>
            <a:pPr>
              <a:lnSpc>
                <a:spcPts val="2800"/>
              </a:lnSpc>
            </a:pPr>
            <a:endParaRPr lang="en-US" altLang="ja-JP" sz="2400" dirty="0" smtClean="0"/>
          </a:p>
          <a:p>
            <a:pPr marL="261938" indent="-261938">
              <a:lnSpc>
                <a:spcPts val="2800"/>
              </a:lnSpc>
            </a:pPr>
            <a:r>
              <a:rPr lang="en-US" altLang="ja-JP" sz="2400" dirty="0" smtClean="0"/>
              <a:t>5</a:t>
            </a:r>
            <a:r>
              <a:rPr lang="en-US" altLang="ja-JP" sz="2400" dirty="0"/>
              <a:t>. Compared to conventional </a:t>
            </a:r>
            <a:r>
              <a:rPr lang="en-US" altLang="ja-JP" sz="2400" dirty="0" smtClean="0"/>
              <a:t>plastics, products </a:t>
            </a:r>
            <a:r>
              <a:rPr lang="en-US" altLang="ja-JP" sz="2400" dirty="0"/>
              <a:t>with a long product life are inferior in terms of durability in terms of biodegradability.</a:t>
            </a:r>
            <a:br>
              <a:rPr lang="en-US" altLang="ja-JP" sz="2400" dirty="0"/>
            </a:br>
            <a:endParaRPr lang="en-US" altLang="ja-JP" sz="2400" dirty="0" smtClean="0"/>
          </a:p>
          <a:p>
            <a:pPr marL="261938" indent="-261938">
              <a:lnSpc>
                <a:spcPts val="2800"/>
              </a:lnSpc>
            </a:pPr>
            <a:r>
              <a:rPr lang="en-US" altLang="ja-JP" sz="2400" dirty="0" smtClean="0"/>
              <a:t>6</a:t>
            </a:r>
            <a:r>
              <a:rPr lang="en-US" altLang="ja-JP" sz="2400" dirty="0"/>
              <a:t>. The types and densities of microorganisms that inhabit depend on the </a:t>
            </a:r>
            <a:r>
              <a:rPr lang="en-US" altLang="ja-JP" sz="2400" dirty="0" smtClean="0"/>
              <a:t>environment. So </a:t>
            </a:r>
            <a:r>
              <a:rPr lang="en-US" altLang="ja-JP" sz="2400" dirty="0"/>
              <a:t>the types of plastics that are easily degraded are different.</a:t>
            </a:r>
            <a:br>
              <a:rPr lang="en-US" altLang="ja-JP" sz="2400" dirty="0"/>
            </a:br>
            <a:endParaRPr lang="en-US" altLang="ja-JP" sz="2400" dirty="0" smtClean="0"/>
          </a:p>
          <a:p>
            <a:pPr marL="261938" indent="-261938">
              <a:lnSpc>
                <a:spcPts val="2800"/>
              </a:lnSpc>
            </a:pPr>
            <a:r>
              <a:rPr lang="en-US" altLang="ja-JP" sz="2400" dirty="0" smtClean="0"/>
              <a:t>7</a:t>
            </a:r>
            <a:r>
              <a:rPr lang="en-US" altLang="ja-JP" sz="2400" dirty="0"/>
              <a:t>. Since biodegradable plastics are finally decomposed into C02 and water by the action of microorganisms, C02 is generated in the same way as combustion.</a:t>
            </a:r>
            <a:br>
              <a:rPr lang="en-US" altLang="ja-JP" sz="2400" dirty="0"/>
            </a:br>
            <a:endParaRPr lang="en-US" altLang="ja-JP" sz="2400" dirty="0" smtClean="0"/>
          </a:p>
          <a:p>
            <a:pPr marL="261938" indent="-261938">
              <a:lnSpc>
                <a:spcPts val="2800"/>
              </a:lnSpc>
            </a:pPr>
            <a:r>
              <a:rPr lang="en-US" altLang="ja-JP" sz="2400" dirty="0" smtClean="0"/>
              <a:t>8</a:t>
            </a:r>
            <a:r>
              <a:rPr lang="en-US" altLang="ja-JP" sz="2400" dirty="0"/>
              <a:t>. Biodegradable plastics are exonerated because they return to nature, and there is a tendency to tolerate disposable products</a:t>
            </a:r>
            <a:r>
              <a:rPr lang="en-US" altLang="ja-JP" sz="2400" dirty="0" smtClean="0"/>
              <a:t>.</a:t>
            </a:r>
          </a:p>
          <a:p>
            <a:pPr marL="261938" indent="-261938">
              <a:lnSpc>
                <a:spcPts val="2800"/>
              </a:lnSpc>
            </a:pPr>
            <a:endParaRPr lang="en-US" altLang="ja-JP" sz="2400" dirty="0" smtClean="0"/>
          </a:p>
          <a:p>
            <a:pPr marL="174625" indent="-174625">
              <a:lnSpc>
                <a:spcPts val="2800"/>
              </a:lnSpc>
            </a:pPr>
            <a:r>
              <a:rPr lang="en-US" altLang="ja-JP" sz="2400" dirty="0" smtClean="0"/>
              <a:t>9</a:t>
            </a:r>
            <a:r>
              <a:rPr lang="en-US" altLang="ja-JP" sz="2400" dirty="0"/>
              <a:t>. Harmful additives remain (additional additives are needed to stabilize biodegradable plastics as well as or more than normal plastics</a:t>
            </a:r>
            <a:r>
              <a:rPr lang="en-US" altLang="ja-JP" sz="2400" dirty="0" smtClean="0"/>
              <a:t>).</a:t>
            </a:r>
            <a:endParaRPr lang="ja-JP" altLang="ja-JP" sz="24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20</a:t>
            </a:fld>
            <a:endParaRPr kumimoji="1" lang="ja-JP" altLang="en-US"/>
          </a:p>
        </p:txBody>
      </p:sp>
    </p:spTree>
    <p:extLst>
      <p:ext uri="{BB962C8B-B14F-4D97-AF65-F5344CB8AC3E}">
        <p14:creationId xmlns:p14="http://schemas.microsoft.com/office/powerpoint/2010/main" val="1642381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4800" y="0"/>
            <a:ext cx="11582400" cy="682171"/>
          </a:xfrm>
        </p:spPr>
        <p:txBody>
          <a:bodyPr>
            <a:noAutofit/>
          </a:bodyPr>
          <a:lstStyle/>
          <a:p>
            <a:r>
              <a:rPr lang="en-US" altLang="ja-JP" sz="3600" dirty="0"/>
              <a:t>3.5 New </a:t>
            </a:r>
            <a:r>
              <a:rPr lang="en-US" altLang="ja-JP" sz="3600" dirty="0" smtClean="0"/>
              <a:t>plastics</a:t>
            </a:r>
            <a:endParaRPr kumimoji="1" lang="ja-JP" altLang="en-US" sz="3600" dirty="0"/>
          </a:p>
        </p:txBody>
      </p:sp>
      <p:sp>
        <p:nvSpPr>
          <p:cNvPr id="5" name="テキスト ボックス 4"/>
          <p:cNvSpPr txBox="1"/>
          <p:nvPr/>
        </p:nvSpPr>
        <p:spPr>
          <a:xfrm>
            <a:off x="145145" y="682171"/>
            <a:ext cx="11742055" cy="3416320"/>
          </a:xfrm>
          <a:prstGeom prst="rect">
            <a:avLst/>
          </a:prstGeom>
          <a:noFill/>
        </p:spPr>
        <p:txBody>
          <a:bodyPr wrap="square" rtlCol="0">
            <a:spAutoFit/>
          </a:bodyPr>
          <a:lstStyle/>
          <a:p>
            <a:pPr marL="449263" indent="-449263"/>
            <a:r>
              <a:rPr lang="en-US" altLang="ja-JP" sz="3600" dirty="0" smtClean="0"/>
              <a:t>1. Professor Iwata, Group </a:t>
            </a:r>
            <a:r>
              <a:rPr lang="en-US" altLang="ja-JP" sz="3600" dirty="0"/>
              <a:t>of the University of Tokyo has developed a new plastic.</a:t>
            </a:r>
            <a:br>
              <a:rPr lang="en-US" altLang="ja-JP" sz="3600" dirty="0"/>
            </a:br>
            <a:r>
              <a:rPr lang="en-US" altLang="ja-JP" sz="3600" dirty="0"/>
              <a:t>It is a </a:t>
            </a:r>
            <a:r>
              <a:rPr lang="en-US" altLang="ja-JP" sz="3600" dirty="0" err="1"/>
              <a:t>polylactic</a:t>
            </a:r>
            <a:r>
              <a:rPr lang="en-US" altLang="ja-JP" sz="3600" dirty="0"/>
              <a:t> acid film that is a biodegradable plastic encapsulating enzyme that can be decomposed anytime and anywhere, and has the function of starting decomposition immediately after use</a:t>
            </a:r>
            <a:r>
              <a:rPr lang="en-US" altLang="ja-JP" sz="3600" dirty="0" smtClean="0"/>
              <a:t>.</a:t>
            </a:r>
            <a:endParaRPr lang="en-US" altLang="ja-JP" sz="3600" dirty="0"/>
          </a:p>
        </p:txBody>
      </p:sp>
      <p:sp>
        <p:nvSpPr>
          <p:cNvPr id="4" name="テキスト ボックス 3"/>
          <p:cNvSpPr txBox="1"/>
          <p:nvPr/>
        </p:nvSpPr>
        <p:spPr>
          <a:xfrm>
            <a:off x="145144" y="4098491"/>
            <a:ext cx="11945256" cy="1200329"/>
          </a:xfrm>
          <a:prstGeom prst="rect">
            <a:avLst/>
          </a:prstGeom>
          <a:noFill/>
        </p:spPr>
        <p:txBody>
          <a:bodyPr wrap="square" rtlCol="0">
            <a:spAutoFit/>
          </a:bodyPr>
          <a:lstStyle/>
          <a:p>
            <a:pPr marL="449263" indent="-449263"/>
            <a:r>
              <a:rPr lang="en-US" altLang="ja-JP" sz="3600" dirty="0"/>
              <a:t>2</a:t>
            </a:r>
            <a:r>
              <a:rPr lang="en-US" altLang="ja-JP" sz="3600" dirty="0" smtClean="0"/>
              <a:t>. </a:t>
            </a:r>
            <a:r>
              <a:rPr lang="en-US" altLang="ja-JP" sz="3600" dirty="0"/>
              <a:t>The raw material for plastics is the residue after making butter and cheese, so it can be procured </a:t>
            </a:r>
            <a:r>
              <a:rPr lang="en-US" altLang="ja-JP" sz="3600" dirty="0" smtClean="0"/>
              <a:t>cheaply. By MCHC </a:t>
            </a:r>
          </a:p>
        </p:txBody>
      </p:sp>
      <p:sp>
        <p:nvSpPr>
          <p:cNvPr id="6" name="テキスト ボックス 5"/>
          <p:cNvSpPr txBox="1"/>
          <p:nvPr/>
        </p:nvSpPr>
        <p:spPr>
          <a:xfrm>
            <a:off x="145145" y="5448320"/>
            <a:ext cx="11742056" cy="1200329"/>
          </a:xfrm>
          <a:prstGeom prst="rect">
            <a:avLst/>
          </a:prstGeom>
          <a:noFill/>
        </p:spPr>
        <p:txBody>
          <a:bodyPr wrap="square" rtlCol="0">
            <a:spAutoFit/>
          </a:bodyPr>
          <a:lstStyle/>
          <a:p>
            <a:pPr marL="363538" indent="-363538"/>
            <a:r>
              <a:rPr lang="en-US" altLang="ja-JP" sz="3600" dirty="0" smtClean="0"/>
              <a:t>3. Sumitomo Chemical and Sekisui </a:t>
            </a:r>
            <a:r>
              <a:rPr lang="en-US" altLang="ja-JP" sz="3600" dirty="0"/>
              <a:t>Chemical produce plastic raw materials using household combustible waste</a:t>
            </a:r>
            <a:r>
              <a:rPr lang="en-US" altLang="ja-JP" sz="3600" dirty="0" smtClean="0"/>
              <a:t>. </a:t>
            </a:r>
            <a:endParaRPr lang="en-US" altLang="ja-JP" sz="36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21</a:t>
            </a:fld>
            <a:endParaRPr kumimoji="1" lang="ja-JP" altLang="en-US"/>
          </a:p>
        </p:txBody>
      </p:sp>
    </p:spTree>
    <p:extLst>
      <p:ext uri="{BB962C8B-B14F-4D97-AF65-F5344CB8AC3E}">
        <p14:creationId xmlns:p14="http://schemas.microsoft.com/office/powerpoint/2010/main" val="1373404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9313" y="188699"/>
            <a:ext cx="11582400" cy="711200"/>
          </a:xfrm>
        </p:spPr>
        <p:txBody>
          <a:bodyPr>
            <a:normAutofit/>
          </a:bodyPr>
          <a:lstStyle/>
          <a:p>
            <a:r>
              <a:rPr lang="en-US" altLang="ja-JP" sz="3600" dirty="0"/>
              <a:t>4 Finally </a:t>
            </a:r>
            <a:endParaRPr kumimoji="1" lang="ja-JP" altLang="en-US" sz="3600" dirty="0"/>
          </a:p>
        </p:txBody>
      </p:sp>
      <p:sp>
        <p:nvSpPr>
          <p:cNvPr id="5" name="テキスト ボックス 4"/>
          <p:cNvSpPr txBox="1"/>
          <p:nvPr/>
        </p:nvSpPr>
        <p:spPr>
          <a:xfrm>
            <a:off x="783772" y="1074070"/>
            <a:ext cx="10247086" cy="5016758"/>
          </a:xfrm>
          <a:prstGeom prst="rect">
            <a:avLst/>
          </a:prstGeom>
          <a:noFill/>
        </p:spPr>
        <p:txBody>
          <a:bodyPr wrap="square" rtlCol="0">
            <a:spAutoFit/>
          </a:bodyPr>
          <a:lstStyle/>
          <a:p>
            <a:r>
              <a:rPr lang="en-US" altLang="ja-JP" sz="3200" dirty="0" smtClean="0"/>
              <a:t>Isn't </a:t>
            </a:r>
            <a:r>
              <a:rPr lang="en-US" altLang="ja-JP" sz="3200" dirty="0"/>
              <a:t>it now time to bring together the wisdom of mankind in order to protect the irreplaceably beautiful environment of the earth and to </a:t>
            </a:r>
            <a:r>
              <a:rPr lang="en-US" altLang="ja-JP" sz="3200" dirty="0" smtClean="0"/>
              <a:t>not ruin </a:t>
            </a:r>
            <a:r>
              <a:rPr lang="en-US" altLang="ja-JP" sz="3200" dirty="0"/>
              <a:t>the animals and plants that coexist there? </a:t>
            </a:r>
            <a:endParaRPr lang="en-US" altLang="ja-JP" sz="3200" dirty="0" smtClean="0"/>
          </a:p>
          <a:p>
            <a:r>
              <a:rPr lang="en-US" altLang="ja-JP" sz="3200" dirty="0" smtClean="0"/>
              <a:t>In </a:t>
            </a:r>
            <a:r>
              <a:rPr lang="en-US" altLang="ja-JP" sz="3200" dirty="0"/>
              <a:t>today's world, it is impossible to use no plastic, so use it as little as possible and recycle it if you use it</a:t>
            </a:r>
            <a:r>
              <a:rPr lang="en-US" altLang="ja-JP" sz="3200" dirty="0" smtClean="0"/>
              <a:t>.</a:t>
            </a:r>
          </a:p>
          <a:p>
            <a:endParaRPr lang="en-US" altLang="ja-JP" sz="3200" dirty="0"/>
          </a:p>
          <a:p>
            <a:r>
              <a:rPr lang="en-US" altLang="ja-JP" sz="3200" dirty="0" smtClean="0"/>
              <a:t>It </a:t>
            </a:r>
            <a:r>
              <a:rPr lang="en-US" altLang="ja-JP" sz="3200" dirty="0"/>
              <a:t>will be necessary to convert it to a material that quickly decomposes into something harmless in the natural environment.</a:t>
            </a:r>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22</a:t>
            </a:fld>
            <a:endParaRPr kumimoji="1" lang="ja-JP" altLang="en-US"/>
          </a:p>
        </p:txBody>
      </p:sp>
    </p:spTree>
    <p:extLst>
      <p:ext uri="{BB962C8B-B14F-4D97-AF65-F5344CB8AC3E}">
        <p14:creationId xmlns:p14="http://schemas.microsoft.com/office/powerpoint/2010/main" val="1675978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9313" y="188698"/>
            <a:ext cx="11582400" cy="885371"/>
          </a:xfrm>
        </p:spPr>
        <p:txBody>
          <a:bodyPr>
            <a:normAutofit fontScale="90000"/>
          </a:bodyPr>
          <a:lstStyle/>
          <a:p>
            <a:r>
              <a:rPr lang="en-US" altLang="ja-JP" sz="3600" dirty="0" smtClean="0"/>
              <a:t>Appendix – 1</a:t>
            </a:r>
            <a:br>
              <a:rPr lang="en-US" altLang="ja-JP" sz="3600" dirty="0" smtClean="0"/>
            </a:br>
            <a:r>
              <a:rPr lang="en-US" altLang="ja-JP" sz="3600" dirty="0" smtClean="0"/>
              <a:t>Edible food container </a:t>
            </a:r>
            <a:endParaRPr kumimoji="1" lang="ja-JP" altLang="en-US" sz="3600" dirty="0"/>
          </a:p>
        </p:txBody>
      </p:sp>
      <p:pic>
        <p:nvPicPr>
          <p:cNvPr id="4" name="図 3"/>
          <p:cNvPicPr/>
          <p:nvPr/>
        </p:nvPicPr>
        <p:blipFill>
          <a:blip r:embed="rId2"/>
          <a:stretch>
            <a:fillRect/>
          </a:stretch>
        </p:blipFill>
        <p:spPr>
          <a:xfrm>
            <a:off x="522517" y="1597289"/>
            <a:ext cx="4763135" cy="3137535"/>
          </a:xfrm>
          <a:prstGeom prst="rect">
            <a:avLst/>
          </a:prstGeom>
        </p:spPr>
      </p:pic>
      <p:sp>
        <p:nvSpPr>
          <p:cNvPr id="3" name="テキスト ボックス 2"/>
          <p:cNvSpPr txBox="1"/>
          <p:nvPr/>
        </p:nvSpPr>
        <p:spPr>
          <a:xfrm>
            <a:off x="1857829" y="1074069"/>
            <a:ext cx="4702628" cy="523220"/>
          </a:xfrm>
          <a:prstGeom prst="rect">
            <a:avLst/>
          </a:prstGeom>
          <a:noFill/>
        </p:spPr>
        <p:txBody>
          <a:bodyPr wrap="square" rtlCol="0">
            <a:spAutoFit/>
          </a:bodyPr>
          <a:lstStyle/>
          <a:p>
            <a:r>
              <a:rPr kumimoji="1" lang="en-US" altLang="ja-JP" sz="2800" dirty="0" smtClean="0"/>
              <a:t>Munch Bowl</a:t>
            </a:r>
            <a:endParaRPr kumimoji="1" lang="ja-JP" altLang="en-US" sz="2800" dirty="0"/>
          </a:p>
        </p:txBody>
      </p:sp>
      <p:sp>
        <p:nvSpPr>
          <p:cNvPr id="6" name="テキスト ボックス 5"/>
          <p:cNvSpPr txBox="1"/>
          <p:nvPr/>
        </p:nvSpPr>
        <p:spPr>
          <a:xfrm>
            <a:off x="319313" y="4965656"/>
            <a:ext cx="5487625" cy="584775"/>
          </a:xfrm>
          <a:prstGeom prst="rect">
            <a:avLst/>
          </a:prstGeom>
          <a:noFill/>
        </p:spPr>
        <p:txBody>
          <a:bodyPr wrap="square" rtlCol="0">
            <a:spAutoFit/>
          </a:bodyPr>
          <a:lstStyle/>
          <a:p>
            <a:r>
              <a:rPr lang="en-US" altLang="ja-JP" sz="3200" dirty="0"/>
              <a:t>Reporter tasting Munch Bowl</a:t>
            </a:r>
            <a:endParaRPr lang="ja-JP" altLang="ja-JP" sz="3200" dirty="0"/>
          </a:p>
        </p:txBody>
      </p:sp>
      <p:sp>
        <p:nvSpPr>
          <p:cNvPr id="7" name="テキスト ボックス 6"/>
          <p:cNvSpPr txBox="1"/>
          <p:nvPr/>
        </p:nvSpPr>
        <p:spPr>
          <a:xfrm>
            <a:off x="5573487" y="1074069"/>
            <a:ext cx="6487884" cy="5509200"/>
          </a:xfrm>
          <a:prstGeom prst="rect">
            <a:avLst/>
          </a:prstGeom>
          <a:noFill/>
        </p:spPr>
        <p:txBody>
          <a:bodyPr wrap="square" rtlCol="0">
            <a:spAutoFit/>
          </a:bodyPr>
          <a:lstStyle/>
          <a:p>
            <a:r>
              <a:rPr lang="en-US" altLang="ja-JP" sz="3200" dirty="0"/>
              <a:t>Ingredients</a:t>
            </a:r>
            <a:endParaRPr lang="ja-JP" altLang="ja-JP" sz="3200" dirty="0"/>
          </a:p>
          <a:p>
            <a:r>
              <a:rPr lang="en-US" altLang="ja-JP" sz="3200" dirty="0"/>
              <a:t>Wheat flour (47%), Wheat Bran (16%), Plant Oil (Canola), Sugar, Salt, Rooibos Extract</a:t>
            </a:r>
            <a:br>
              <a:rPr lang="en-US" altLang="ja-JP" sz="3200" dirty="0"/>
            </a:br>
            <a:r>
              <a:rPr lang="en-US" altLang="ja-JP" sz="3200" dirty="0"/>
              <a:t>Allergens: Gluten (Wheat)</a:t>
            </a:r>
            <a:br>
              <a:rPr lang="en-US" altLang="ja-JP" sz="3200" dirty="0"/>
            </a:br>
            <a:endParaRPr lang="en-US" altLang="ja-JP" sz="3200" dirty="0" smtClean="0"/>
          </a:p>
          <a:p>
            <a:r>
              <a:rPr lang="en-US" altLang="ja-JP" sz="3200" dirty="0" smtClean="0"/>
              <a:t>Shelf </a:t>
            </a:r>
            <a:r>
              <a:rPr lang="en-US" altLang="ja-JP" sz="3200" dirty="0"/>
              <a:t>life: 15 months - Store sealed in a cool dry place</a:t>
            </a:r>
            <a:endParaRPr lang="ja-JP" altLang="ja-JP" sz="3200" dirty="0"/>
          </a:p>
          <a:p>
            <a:r>
              <a:rPr lang="en-US" altLang="ja-JP" sz="3200" dirty="0"/>
              <a:t>The preservative of Munch bowl is Rooibos.</a:t>
            </a:r>
            <a:endParaRPr lang="ja-JP" altLang="ja-JP" sz="3200" dirty="0"/>
          </a:p>
          <a:p>
            <a:r>
              <a:rPr lang="en-US" altLang="ja-JP" sz="3200" dirty="0" smtClean="0"/>
              <a:t>This </a:t>
            </a:r>
            <a:r>
              <a:rPr lang="en-US" altLang="ja-JP" sz="3200" dirty="0"/>
              <a:t>ball can hold food for 5 </a:t>
            </a:r>
            <a:r>
              <a:rPr lang="en-US" altLang="ja-JP" sz="3200" dirty="0" smtClean="0"/>
              <a:t>hours</a:t>
            </a:r>
            <a:endParaRPr lang="ja-JP" altLang="ja-JP" sz="3200" dirty="0"/>
          </a:p>
        </p:txBody>
      </p:sp>
      <p:sp>
        <p:nvSpPr>
          <p:cNvPr id="5" name="スライド番号プレースホルダー 4"/>
          <p:cNvSpPr>
            <a:spLocks noGrp="1"/>
          </p:cNvSpPr>
          <p:nvPr>
            <p:ph type="sldNum" sz="quarter" idx="12"/>
          </p:nvPr>
        </p:nvSpPr>
        <p:spPr/>
        <p:txBody>
          <a:bodyPr/>
          <a:lstStyle/>
          <a:p>
            <a:fld id="{09407CD4-0F50-451B-80BD-AA38968E4760}" type="slidenum">
              <a:rPr kumimoji="1" lang="ja-JP" altLang="en-US" smtClean="0"/>
              <a:t>23</a:t>
            </a:fld>
            <a:endParaRPr kumimoji="1" lang="ja-JP" altLang="en-US"/>
          </a:p>
        </p:txBody>
      </p:sp>
      <p:sp>
        <p:nvSpPr>
          <p:cNvPr id="8" name="テキスト ボックス 7"/>
          <p:cNvSpPr txBox="1"/>
          <p:nvPr/>
        </p:nvSpPr>
        <p:spPr>
          <a:xfrm>
            <a:off x="408851" y="6444769"/>
            <a:ext cx="7141029" cy="369332"/>
          </a:xfrm>
          <a:prstGeom prst="rect">
            <a:avLst/>
          </a:prstGeom>
          <a:noFill/>
        </p:spPr>
        <p:txBody>
          <a:bodyPr wrap="square" rtlCol="0">
            <a:spAutoFit/>
          </a:bodyPr>
          <a:lstStyle/>
          <a:p>
            <a:r>
              <a:rPr lang="en-US" altLang="ja-JP" dirty="0" smtClean="0"/>
              <a:t>Source</a:t>
            </a:r>
            <a:r>
              <a:rPr lang="ja-JP" altLang="en-US"/>
              <a:t> </a:t>
            </a:r>
            <a:r>
              <a:rPr kumimoji="1" lang="ja-JP" altLang="en-US" smtClean="0"/>
              <a:t>： </a:t>
            </a:r>
            <a:r>
              <a:rPr kumimoji="1" lang="en-US" altLang="ja-JP" dirty="0" smtClean="0"/>
              <a:t>CNN ENGLISH EXPRESS March 2020 Edible </a:t>
            </a:r>
            <a:r>
              <a:rPr kumimoji="1" lang="en-US" altLang="ja-JP" dirty="0" err="1" smtClean="0"/>
              <a:t>Ecofriendliness</a:t>
            </a:r>
            <a:endParaRPr kumimoji="1" lang="ja-JP" altLang="en-US" dirty="0"/>
          </a:p>
        </p:txBody>
      </p:sp>
    </p:spTree>
    <p:extLst>
      <p:ext uri="{BB962C8B-B14F-4D97-AF65-F5344CB8AC3E}">
        <p14:creationId xmlns:p14="http://schemas.microsoft.com/office/powerpoint/2010/main" val="92357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9313" y="188698"/>
            <a:ext cx="11582400" cy="885371"/>
          </a:xfrm>
        </p:spPr>
        <p:txBody>
          <a:bodyPr>
            <a:normAutofit fontScale="90000"/>
          </a:bodyPr>
          <a:lstStyle/>
          <a:p>
            <a:r>
              <a:rPr lang="en-US" altLang="ja-JP" sz="3600" dirty="0" smtClean="0"/>
              <a:t>Appendix – 1</a:t>
            </a:r>
            <a:br>
              <a:rPr lang="en-US" altLang="ja-JP" sz="3600" dirty="0" smtClean="0"/>
            </a:br>
            <a:r>
              <a:rPr lang="en-US" altLang="ja-JP" sz="3600" dirty="0" smtClean="0"/>
              <a:t>Edible food container </a:t>
            </a:r>
            <a:endParaRPr kumimoji="1" lang="ja-JP" altLang="en-US" sz="3600" dirty="0"/>
          </a:p>
        </p:txBody>
      </p:sp>
      <p:sp>
        <p:nvSpPr>
          <p:cNvPr id="3" name="テキスト ボックス 2"/>
          <p:cNvSpPr txBox="1"/>
          <p:nvPr/>
        </p:nvSpPr>
        <p:spPr>
          <a:xfrm>
            <a:off x="1857829" y="1074069"/>
            <a:ext cx="4702628" cy="584775"/>
          </a:xfrm>
          <a:prstGeom prst="rect">
            <a:avLst/>
          </a:prstGeom>
          <a:noFill/>
        </p:spPr>
        <p:txBody>
          <a:bodyPr wrap="square" rtlCol="0">
            <a:spAutoFit/>
          </a:bodyPr>
          <a:lstStyle/>
          <a:p>
            <a:r>
              <a:rPr kumimoji="1" lang="en-US" altLang="ja-JP" sz="3200" dirty="0" smtClean="0"/>
              <a:t>Munch Bowl</a:t>
            </a:r>
            <a:endParaRPr kumimoji="1" lang="ja-JP" altLang="en-US" sz="3200" dirty="0"/>
          </a:p>
        </p:txBody>
      </p:sp>
      <p:pic>
        <p:nvPicPr>
          <p:cNvPr id="5" name="図 4"/>
          <p:cNvPicPr/>
          <p:nvPr/>
        </p:nvPicPr>
        <p:blipFill>
          <a:blip r:embed="rId2"/>
          <a:stretch>
            <a:fillRect/>
          </a:stretch>
        </p:blipFill>
        <p:spPr>
          <a:xfrm>
            <a:off x="2380343" y="1959441"/>
            <a:ext cx="7402286" cy="2786730"/>
          </a:xfrm>
          <a:prstGeom prst="rect">
            <a:avLst/>
          </a:prstGeom>
        </p:spPr>
      </p:pic>
      <p:sp>
        <p:nvSpPr>
          <p:cNvPr id="7" name="正方形/長方形 6"/>
          <p:cNvSpPr/>
          <p:nvPr/>
        </p:nvSpPr>
        <p:spPr>
          <a:xfrm>
            <a:off x="319314" y="5139100"/>
            <a:ext cx="11756572" cy="1077218"/>
          </a:xfrm>
          <a:prstGeom prst="rect">
            <a:avLst/>
          </a:prstGeom>
        </p:spPr>
        <p:txBody>
          <a:bodyPr wrap="square">
            <a:spAutoFit/>
          </a:bodyPr>
          <a:lstStyle/>
          <a:p>
            <a:r>
              <a:rPr lang="en-US" altLang="ja-JP" sz="3200" dirty="0"/>
              <a:t>Munch bowl is palm size (Left)</a:t>
            </a:r>
            <a:endParaRPr lang="ja-JP" altLang="ja-JP" sz="3200" dirty="0"/>
          </a:p>
          <a:p>
            <a:r>
              <a:rPr lang="en-US" altLang="ja-JP" sz="3200" dirty="0"/>
              <a:t>Sweet flavored munch bowl looks good on fruits and ice cream (Right)</a:t>
            </a:r>
            <a:endParaRPr lang="ja-JP" altLang="ja-JP" sz="3200" dirty="0"/>
          </a:p>
        </p:txBody>
      </p:sp>
      <p:sp>
        <p:nvSpPr>
          <p:cNvPr id="4" name="スライド番号プレースホルダー 3"/>
          <p:cNvSpPr>
            <a:spLocks noGrp="1"/>
          </p:cNvSpPr>
          <p:nvPr>
            <p:ph type="sldNum" sz="quarter" idx="12"/>
          </p:nvPr>
        </p:nvSpPr>
        <p:spPr/>
        <p:txBody>
          <a:bodyPr/>
          <a:lstStyle/>
          <a:p>
            <a:fld id="{09407CD4-0F50-451B-80BD-AA38968E4760}" type="slidenum">
              <a:rPr kumimoji="1" lang="ja-JP" altLang="en-US" smtClean="0"/>
              <a:t>24</a:t>
            </a:fld>
            <a:endParaRPr kumimoji="1" lang="ja-JP" altLang="en-US"/>
          </a:p>
        </p:txBody>
      </p:sp>
    </p:spTree>
    <p:extLst>
      <p:ext uri="{BB962C8B-B14F-4D97-AF65-F5344CB8AC3E}">
        <p14:creationId xmlns:p14="http://schemas.microsoft.com/office/powerpoint/2010/main" val="4289304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8687" y="449944"/>
            <a:ext cx="11582400" cy="972456"/>
          </a:xfrm>
        </p:spPr>
        <p:txBody>
          <a:bodyPr>
            <a:noAutofit/>
          </a:bodyPr>
          <a:lstStyle/>
          <a:p>
            <a:r>
              <a:rPr lang="en-US" altLang="ja-JP" sz="3200" dirty="0" smtClean="0"/>
              <a:t>Appendix – 2</a:t>
            </a:r>
            <a:br>
              <a:rPr lang="en-US" altLang="ja-JP" sz="3200" dirty="0" smtClean="0"/>
            </a:br>
            <a:r>
              <a:rPr lang="en-US" altLang="ja-JP" sz="3200" dirty="0"/>
              <a:t>A solution to the shopping bag problem </a:t>
            </a:r>
            <a:r>
              <a:rPr lang="en-US" altLang="ja-JP" sz="3200" dirty="0" smtClean="0"/>
              <a:t>on </a:t>
            </a:r>
            <a:r>
              <a:rPr lang="en-US" altLang="ja-JP" sz="3200" dirty="0"/>
              <a:t>TV </a:t>
            </a:r>
            <a:r>
              <a:rPr lang="en-US" altLang="ja-JP" sz="3200" dirty="0" smtClean="0"/>
              <a:t>broadcasting</a:t>
            </a:r>
            <a:endParaRPr kumimoji="1" lang="ja-JP" altLang="en-US" sz="3200" dirty="0"/>
          </a:p>
        </p:txBody>
      </p:sp>
      <p:sp>
        <p:nvSpPr>
          <p:cNvPr id="5" name="テキスト ボックス 4"/>
          <p:cNvSpPr txBox="1"/>
          <p:nvPr/>
        </p:nvSpPr>
        <p:spPr>
          <a:xfrm>
            <a:off x="856344" y="1727214"/>
            <a:ext cx="10247086" cy="584775"/>
          </a:xfrm>
          <a:prstGeom prst="rect">
            <a:avLst/>
          </a:prstGeom>
          <a:noFill/>
        </p:spPr>
        <p:txBody>
          <a:bodyPr wrap="square" rtlCol="0">
            <a:spAutoFit/>
          </a:bodyPr>
          <a:lstStyle/>
          <a:p>
            <a:r>
              <a:rPr lang="en-US" altLang="ja-JP" sz="3200" dirty="0"/>
              <a:t>Embarrassing shopping </a:t>
            </a:r>
            <a:r>
              <a:rPr lang="en-US" altLang="ja-JP" sz="3200" dirty="0" smtClean="0"/>
              <a:t>bag</a:t>
            </a:r>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25</a:t>
            </a:fld>
            <a:endParaRPr kumimoji="1" lang="ja-JP" altLang="en-US"/>
          </a:p>
        </p:txBody>
      </p:sp>
    </p:spTree>
    <p:extLst>
      <p:ext uri="{BB962C8B-B14F-4D97-AF65-F5344CB8AC3E}">
        <p14:creationId xmlns:p14="http://schemas.microsoft.com/office/powerpoint/2010/main" val="1397197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3470" y="222476"/>
            <a:ext cx="11059886" cy="447562"/>
          </a:xfrm>
        </p:spPr>
        <p:txBody>
          <a:bodyPr>
            <a:normAutofit fontScale="90000"/>
          </a:bodyPr>
          <a:lstStyle/>
          <a:p>
            <a:r>
              <a:rPr lang="en-US" altLang="ja-JP" sz="3200" dirty="0" smtClean="0"/>
              <a:t>Roadmap of Ocean </a:t>
            </a:r>
            <a:r>
              <a:rPr lang="en-US" altLang="ja-JP" sz="3200" dirty="0"/>
              <a:t>biodegradable plastic development and </a:t>
            </a:r>
            <a:r>
              <a:rPr lang="en-US" altLang="ja-JP" sz="3200" dirty="0" smtClean="0"/>
              <a:t>introduction</a:t>
            </a:r>
            <a:endParaRPr kumimoji="1" lang="ja-JP" altLang="en-US" sz="3600" dirty="0"/>
          </a:p>
        </p:txBody>
      </p:sp>
      <p:pic>
        <p:nvPicPr>
          <p:cNvPr id="3" name="図 2"/>
          <p:cNvPicPr>
            <a:picLocks noChangeAspect="1"/>
          </p:cNvPicPr>
          <p:nvPr/>
        </p:nvPicPr>
        <p:blipFill>
          <a:blip r:embed="rId2"/>
          <a:stretch>
            <a:fillRect/>
          </a:stretch>
        </p:blipFill>
        <p:spPr>
          <a:xfrm>
            <a:off x="333470" y="670037"/>
            <a:ext cx="10581273" cy="6111673"/>
          </a:xfrm>
          <a:prstGeom prst="rect">
            <a:avLst/>
          </a:prstGeom>
        </p:spPr>
      </p:pic>
      <p:sp>
        <p:nvSpPr>
          <p:cNvPr id="4" name="スライド番号プレースホルダー 3"/>
          <p:cNvSpPr>
            <a:spLocks noGrp="1"/>
          </p:cNvSpPr>
          <p:nvPr>
            <p:ph type="sldNum" sz="quarter" idx="12"/>
          </p:nvPr>
        </p:nvSpPr>
        <p:spPr/>
        <p:txBody>
          <a:bodyPr/>
          <a:lstStyle/>
          <a:p>
            <a:fld id="{09407CD4-0F50-451B-80BD-AA38968E4760}" type="slidenum">
              <a:rPr kumimoji="1" lang="ja-JP" altLang="en-US" smtClean="0"/>
              <a:t>3</a:t>
            </a:fld>
            <a:endParaRPr kumimoji="1" lang="ja-JP" altLang="en-US"/>
          </a:p>
        </p:txBody>
      </p:sp>
    </p:spTree>
    <p:extLst>
      <p:ext uri="{BB962C8B-B14F-4D97-AF65-F5344CB8AC3E}">
        <p14:creationId xmlns:p14="http://schemas.microsoft.com/office/powerpoint/2010/main" val="1547964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78972" y="0"/>
            <a:ext cx="9144000" cy="537029"/>
          </a:xfrm>
        </p:spPr>
        <p:txBody>
          <a:bodyPr>
            <a:normAutofit/>
          </a:bodyPr>
          <a:lstStyle/>
          <a:p>
            <a:pPr algn="l">
              <a:lnSpc>
                <a:spcPct val="75000"/>
              </a:lnSpc>
            </a:pPr>
            <a:r>
              <a:rPr lang="en-US" altLang="ja-JP" sz="3200" dirty="0"/>
              <a:t>1. Introduction of micro</a:t>
            </a:r>
            <a:r>
              <a:rPr lang="ja-JP" altLang="en-US" sz="3200" dirty="0"/>
              <a:t> </a:t>
            </a:r>
            <a:r>
              <a:rPr lang="en-US" altLang="ja-JP" sz="3200" dirty="0" smtClean="0"/>
              <a:t>plastics</a:t>
            </a:r>
            <a:endParaRPr kumimoji="1" lang="ja-JP" altLang="en-US" sz="3200" dirty="0"/>
          </a:p>
        </p:txBody>
      </p:sp>
      <p:sp>
        <p:nvSpPr>
          <p:cNvPr id="6" name="テキスト ボックス 5"/>
          <p:cNvSpPr txBox="1"/>
          <p:nvPr/>
        </p:nvSpPr>
        <p:spPr>
          <a:xfrm>
            <a:off x="275772" y="537269"/>
            <a:ext cx="11683999" cy="5878532"/>
          </a:xfrm>
          <a:prstGeom prst="rect">
            <a:avLst/>
          </a:prstGeom>
          <a:noFill/>
        </p:spPr>
        <p:txBody>
          <a:bodyPr wrap="square" rtlCol="0">
            <a:spAutoFit/>
          </a:bodyPr>
          <a:lstStyle/>
          <a:p>
            <a:r>
              <a:rPr lang="en-US" altLang="ja-JP" sz="3200" dirty="0"/>
              <a:t>More than 8.3  billion tons of plastics have been produced since </a:t>
            </a:r>
            <a:r>
              <a:rPr lang="en-US" altLang="ja-JP" sz="3200" dirty="0" smtClean="0"/>
              <a:t>1950</a:t>
            </a:r>
            <a:r>
              <a:rPr lang="en-US" altLang="ja-JP" sz="3200" dirty="0"/>
              <a:t>. </a:t>
            </a:r>
            <a:endParaRPr lang="en-US" altLang="ja-JP" sz="3200" dirty="0" smtClean="0"/>
          </a:p>
          <a:p>
            <a:r>
              <a:rPr lang="en-US" altLang="ja-JP" sz="3200" dirty="0" smtClean="0"/>
              <a:t>Of </a:t>
            </a:r>
            <a:r>
              <a:rPr lang="en-US" altLang="ja-JP" sz="3200" dirty="0"/>
              <a:t>those, 6.3 billion tons have </a:t>
            </a:r>
            <a:r>
              <a:rPr lang="en-US" altLang="ja-JP" sz="3200" dirty="0" smtClean="0"/>
              <a:t>disposed as </a:t>
            </a:r>
            <a:r>
              <a:rPr lang="en-US" altLang="ja-JP" sz="3200" dirty="0"/>
              <a:t>garbage. </a:t>
            </a:r>
            <a:endParaRPr lang="en-US" altLang="ja-JP" sz="3200" dirty="0" smtClean="0"/>
          </a:p>
          <a:p>
            <a:endParaRPr lang="en-US" altLang="ja-JP" sz="3200" dirty="0" smtClean="0"/>
          </a:p>
          <a:p>
            <a:r>
              <a:rPr lang="en-US" altLang="ja-JP" sz="3200" dirty="0" smtClean="0"/>
              <a:t>It </a:t>
            </a:r>
            <a:r>
              <a:rPr lang="en-US" altLang="ja-JP" sz="3200" dirty="0"/>
              <a:t>is expected to double by 2025 and more than triple by 2050.</a:t>
            </a:r>
            <a:endParaRPr lang="ja-JP" altLang="ja-JP" sz="3200" dirty="0"/>
          </a:p>
          <a:p>
            <a:endParaRPr lang="en-US" altLang="ja-JP" sz="3200" dirty="0" smtClean="0"/>
          </a:p>
          <a:p>
            <a:r>
              <a:rPr lang="en-US" altLang="ja-JP" sz="3200" dirty="0" smtClean="0"/>
              <a:t>Thermoplastic </a:t>
            </a:r>
            <a:r>
              <a:rPr lang="en-US" altLang="ja-JP" sz="3200" dirty="0"/>
              <a:t> plastics account for about 90% and thermosetting plastics for about 10%. </a:t>
            </a:r>
            <a:endParaRPr lang="en-US" altLang="ja-JP" sz="3200" dirty="0" smtClean="0"/>
          </a:p>
          <a:p>
            <a:r>
              <a:rPr lang="en-US" altLang="ja-JP" sz="2400" dirty="0" smtClean="0"/>
              <a:t>Note</a:t>
            </a:r>
            <a:r>
              <a:rPr lang="en-US" altLang="ja-JP" sz="2400" dirty="0"/>
              <a:t>; Thermoplastic  plastics </a:t>
            </a:r>
            <a:r>
              <a:rPr lang="en-US" altLang="ja-JP" sz="2400" dirty="0" smtClean="0"/>
              <a:t>:</a:t>
            </a:r>
            <a:r>
              <a:rPr lang="ja-JP" altLang="en-US" sz="2400" dirty="0" smtClean="0"/>
              <a:t>熱</a:t>
            </a:r>
            <a:r>
              <a:rPr lang="ja-JP" altLang="en-US" sz="2400" dirty="0"/>
              <a:t>可塑性</a:t>
            </a:r>
            <a:r>
              <a:rPr lang="ja-JP" altLang="en-US" sz="2400" dirty="0" smtClean="0"/>
              <a:t>、</a:t>
            </a:r>
            <a:r>
              <a:rPr lang="en-US" altLang="ja-JP" sz="2400" dirty="0" smtClean="0"/>
              <a:t>thermosetting plastics</a:t>
            </a:r>
            <a:r>
              <a:rPr lang="ja-JP" altLang="en-US" sz="2400" dirty="0" smtClean="0"/>
              <a:t>：熱硬化性</a:t>
            </a:r>
            <a:r>
              <a:rPr lang="en-US" altLang="ja-JP" sz="2400" dirty="0" smtClean="0"/>
              <a:t> </a:t>
            </a:r>
          </a:p>
          <a:p>
            <a:endParaRPr lang="en-US" altLang="ja-JP" sz="3200" dirty="0" smtClean="0"/>
          </a:p>
          <a:p>
            <a:r>
              <a:rPr lang="en-US" altLang="ja-JP" sz="3200" dirty="0" smtClean="0"/>
              <a:t>Thermoplastics </a:t>
            </a:r>
            <a:r>
              <a:rPr lang="en-US" altLang="ja-JP" sz="3200" dirty="0"/>
              <a:t>consist of 32% polyethylene (PE), </a:t>
            </a:r>
            <a:endParaRPr lang="en-US" altLang="ja-JP" sz="3200" dirty="0" smtClean="0"/>
          </a:p>
          <a:p>
            <a:r>
              <a:rPr lang="en-US" altLang="ja-JP" sz="3200" dirty="0" smtClean="0"/>
              <a:t>23</a:t>
            </a:r>
            <a:r>
              <a:rPr lang="en-US" altLang="ja-JP" sz="3200" dirty="0"/>
              <a:t>% polypropylene (PP), </a:t>
            </a:r>
            <a:r>
              <a:rPr lang="en-US" altLang="ja-JP" sz="3200" dirty="0" smtClean="0"/>
              <a:t> 16</a:t>
            </a:r>
            <a:r>
              <a:rPr lang="en-US" altLang="ja-JP" sz="3200" dirty="0"/>
              <a:t>% polyvinyl chloride (PVC), </a:t>
            </a:r>
            <a:endParaRPr lang="en-US" altLang="ja-JP" sz="3200" dirty="0" smtClean="0"/>
          </a:p>
          <a:p>
            <a:r>
              <a:rPr lang="en-US" altLang="ja-JP" sz="3200" dirty="0" smtClean="0"/>
              <a:t>7</a:t>
            </a:r>
            <a:r>
              <a:rPr lang="en-US" altLang="ja-JP" sz="3200" dirty="0"/>
              <a:t>% polyester (PET), </a:t>
            </a:r>
            <a:r>
              <a:rPr lang="en-US" altLang="ja-JP" sz="3200" dirty="0" smtClean="0"/>
              <a:t>7% polystyrene </a:t>
            </a:r>
            <a:r>
              <a:rPr lang="en-US" altLang="ja-JP" sz="3200" dirty="0"/>
              <a:t>/ foamed polystyrene (PS / EPS). </a:t>
            </a:r>
            <a:endParaRPr lang="en-US" altLang="ja-JP" sz="3200" dirty="0" smtClean="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4</a:t>
            </a:fld>
            <a:endParaRPr kumimoji="1" lang="ja-JP" altLang="en-US"/>
          </a:p>
        </p:txBody>
      </p:sp>
    </p:spTree>
    <p:extLst>
      <p:ext uri="{BB962C8B-B14F-4D97-AF65-F5344CB8AC3E}">
        <p14:creationId xmlns:p14="http://schemas.microsoft.com/office/powerpoint/2010/main" val="1419738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22477"/>
            <a:ext cx="9144000" cy="604838"/>
          </a:xfrm>
        </p:spPr>
        <p:txBody>
          <a:bodyPr>
            <a:normAutofit/>
          </a:bodyPr>
          <a:lstStyle/>
          <a:p>
            <a:r>
              <a:rPr lang="en-US" altLang="ja-JP" sz="3600" dirty="0"/>
              <a:t>1.1 Definition of micro </a:t>
            </a:r>
            <a:r>
              <a:rPr lang="en-US" altLang="ja-JP" sz="3600" dirty="0" smtClean="0"/>
              <a:t>plastic</a:t>
            </a:r>
            <a:r>
              <a:rPr lang="ja-JP" altLang="en-US" sz="3600" dirty="0"/>
              <a:t> </a:t>
            </a:r>
            <a:r>
              <a:rPr lang="en-US" altLang="ja-JP" sz="3600" dirty="0" smtClean="0"/>
              <a:t>- 1</a:t>
            </a:r>
            <a:endParaRPr kumimoji="1" lang="ja-JP" altLang="en-US" sz="3600" dirty="0"/>
          </a:p>
        </p:txBody>
      </p:sp>
      <p:sp>
        <p:nvSpPr>
          <p:cNvPr id="5" name="テキスト ボックス 4"/>
          <p:cNvSpPr txBox="1"/>
          <p:nvPr/>
        </p:nvSpPr>
        <p:spPr>
          <a:xfrm>
            <a:off x="224971" y="1047410"/>
            <a:ext cx="11538857" cy="4524315"/>
          </a:xfrm>
          <a:prstGeom prst="rect">
            <a:avLst/>
          </a:prstGeom>
          <a:noFill/>
        </p:spPr>
        <p:txBody>
          <a:bodyPr wrap="square" rtlCol="0">
            <a:spAutoFit/>
          </a:bodyPr>
          <a:lstStyle/>
          <a:p>
            <a:r>
              <a:rPr lang="en-US" altLang="ja-JP" sz="3200" dirty="0"/>
              <a:t>Micro plastics are small plastics whose size is not officially defined, but often refers to plastic particles less than 5 </a:t>
            </a:r>
            <a:r>
              <a:rPr lang="en-US" altLang="ja-JP" sz="3200" dirty="0" smtClean="0"/>
              <a:t>mm </a:t>
            </a:r>
            <a:r>
              <a:rPr lang="en-US" altLang="ja-JP" sz="3200" dirty="0"/>
              <a:t>in size. </a:t>
            </a:r>
            <a:endParaRPr lang="en-US" altLang="ja-JP" sz="3200" dirty="0" smtClean="0"/>
          </a:p>
          <a:p>
            <a:endParaRPr lang="en-US" altLang="ja-JP" sz="3200" dirty="0"/>
          </a:p>
          <a:p>
            <a:r>
              <a:rPr lang="en-US" altLang="ja-JP" sz="3200" dirty="0" smtClean="0"/>
              <a:t>The </a:t>
            </a:r>
            <a:r>
              <a:rPr lang="en-US" altLang="ja-JP" sz="3200" dirty="0"/>
              <a:t>unit of micro-plastic is </a:t>
            </a:r>
            <a:r>
              <a:rPr lang="en-US" altLang="ja-JP" sz="3200" dirty="0" err="1"/>
              <a:t>μm</a:t>
            </a:r>
            <a:r>
              <a:rPr lang="en-US" altLang="ja-JP" sz="3200" dirty="0"/>
              <a:t> (micrometer) is 10</a:t>
            </a:r>
            <a:r>
              <a:rPr lang="en-US" altLang="ja-JP" sz="3200" baseline="30000" dirty="0"/>
              <a:t>-6</a:t>
            </a:r>
            <a:r>
              <a:rPr lang="en-US" altLang="ja-JP" sz="3200" dirty="0"/>
              <a:t>m. </a:t>
            </a:r>
            <a:endParaRPr lang="en-US" altLang="ja-JP" sz="3200" dirty="0" smtClean="0"/>
          </a:p>
          <a:p>
            <a:r>
              <a:rPr lang="en-US" altLang="ja-JP" sz="3200" dirty="0" smtClean="0"/>
              <a:t>In </a:t>
            </a:r>
            <a:r>
              <a:rPr lang="en-US" altLang="ja-JP" sz="3200" dirty="0"/>
              <a:t>actual micro-plastics, there are even smaller nanometers (</a:t>
            </a:r>
            <a:r>
              <a:rPr lang="en-US" altLang="ja-JP" sz="3200" dirty="0" smtClean="0"/>
              <a:t>10</a:t>
            </a:r>
            <a:r>
              <a:rPr lang="en-US" altLang="ja-JP" sz="3200" baseline="30000" dirty="0" smtClean="0"/>
              <a:t>-9</a:t>
            </a:r>
            <a:r>
              <a:rPr lang="en-US" altLang="ja-JP" sz="3200" dirty="0" smtClean="0"/>
              <a:t>m ) </a:t>
            </a:r>
            <a:r>
              <a:rPr lang="en-US" altLang="ja-JP" sz="3200" dirty="0"/>
              <a:t>in size (also called </a:t>
            </a:r>
            <a:r>
              <a:rPr lang="en-US" altLang="ja-JP" sz="3200" dirty="0" err="1"/>
              <a:t>nano</a:t>
            </a:r>
            <a:r>
              <a:rPr lang="en-US" altLang="ja-JP" sz="3200" dirty="0"/>
              <a:t>-plastics) than micros.</a:t>
            </a:r>
            <a:br>
              <a:rPr lang="en-US" altLang="ja-JP" sz="3200" dirty="0"/>
            </a:br>
            <a:endParaRPr lang="en-US" altLang="ja-JP" sz="3200" dirty="0" smtClean="0"/>
          </a:p>
          <a:p>
            <a:r>
              <a:rPr lang="en-US" altLang="ja-JP" sz="3200" dirty="0" smtClean="0"/>
              <a:t>These </a:t>
            </a:r>
            <a:r>
              <a:rPr lang="en-US" altLang="ja-JP" sz="3200" dirty="0"/>
              <a:t>are not visible and can only be confirmed with an electron microscope</a:t>
            </a:r>
            <a:r>
              <a:rPr lang="en-US" altLang="ja-JP" sz="3200" dirty="0" smtClean="0"/>
              <a:t>.</a:t>
            </a:r>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5</a:t>
            </a:fld>
            <a:endParaRPr kumimoji="1" lang="ja-JP" altLang="en-US"/>
          </a:p>
        </p:txBody>
      </p:sp>
    </p:spTree>
    <p:extLst>
      <p:ext uri="{BB962C8B-B14F-4D97-AF65-F5344CB8AC3E}">
        <p14:creationId xmlns:p14="http://schemas.microsoft.com/office/powerpoint/2010/main" val="3576383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22476"/>
            <a:ext cx="9144000" cy="720953"/>
          </a:xfrm>
        </p:spPr>
        <p:txBody>
          <a:bodyPr>
            <a:normAutofit/>
          </a:bodyPr>
          <a:lstStyle/>
          <a:p>
            <a:r>
              <a:rPr lang="en-US" altLang="ja-JP" sz="3600" dirty="0"/>
              <a:t>1.1 Definition of micro </a:t>
            </a:r>
            <a:r>
              <a:rPr lang="en-US" altLang="ja-JP" sz="3600" dirty="0" smtClean="0"/>
              <a:t>plastic - 2</a:t>
            </a:r>
            <a:endParaRPr kumimoji="1" lang="ja-JP" altLang="en-US" sz="3600" dirty="0"/>
          </a:p>
        </p:txBody>
      </p:sp>
      <p:pic>
        <p:nvPicPr>
          <p:cNvPr id="4" name="図 3"/>
          <p:cNvPicPr>
            <a:picLocks noChangeAspect="1"/>
          </p:cNvPicPr>
          <p:nvPr/>
        </p:nvPicPr>
        <p:blipFill rotWithShape="1">
          <a:blip r:embed="rId2"/>
          <a:srcRect r="685" b="23958"/>
          <a:stretch/>
        </p:blipFill>
        <p:spPr>
          <a:xfrm>
            <a:off x="127015" y="982531"/>
            <a:ext cx="11937969" cy="3425372"/>
          </a:xfrm>
          <a:prstGeom prst="rect">
            <a:avLst/>
          </a:prstGeom>
        </p:spPr>
      </p:pic>
      <p:sp>
        <p:nvSpPr>
          <p:cNvPr id="5" name="テキスト ボックス 4"/>
          <p:cNvSpPr txBox="1"/>
          <p:nvPr/>
        </p:nvSpPr>
        <p:spPr>
          <a:xfrm>
            <a:off x="420915" y="4476809"/>
            <a:ext cx="7460342" cy="2062103"/>
          </a:xfrm>
          <a:prstGeom prst="rect">
            <a:avLst/>
          </a:prstGeom>
          <a:noFill/>
        </p:spPr>
        <p:txBody>
          <a:bodyPr wrap="square" rtlCol="0">
            <a:spAutoFit/>
          </a:bodyPr>
          <a:lstStyle/>
          <a:p>
            <a:r>
              <a:rPr lang="en-US" altLang="ja-JP" sz="3200" dirty="0" smtClean="0"/>
              <a:t>                  Primary </a:t>
            </a:r>
            <a:r>
              <a:rPr lang="en-US" altLang="ja-JP" sz="3200" dirty="0"/>
              <a:t>micro plastic  </a:t>
            </a:r>
            <a:endParaRPr lang="en-US" altLang="ja-JP" sz="3200" dirty="0" smtClean="0"/>
          </a:p>
          <a:p>
            <a:r>
              <a:rPr lang="en-US" altLang="ja-JP" sz="3200" dirty="0" smtClean="0"/>
              <a:t>Micro beads</a:t>
            </a:r>
            <a:r>
              <a:rPr lang="ja-JP" altLang="en-US" sz="3200" dirty="0" smtClean="0"/>
              <a:t>　　　　　　　</a:t>
            </a:r>
            <a:r>
              <a:rPr lang="en-US" altLang="ja-JP" sz="3200" dirty="0" smtClean="0"/>
              <a:t>Resin pellets</a:t>
            </a:r>
          </a:p>
          <a:p>
            <a:r>
              <a:rPr lang="en-US" altLang="ja-JP" sz="3200" dirty="0" smtClean="0"/>
              <a:t>for scrub                           material for plastic </a:t>
            </a:r>
            <a:r>
              <a:rPr lang="ja-JP" altLang="en-US" sz="3200" dirty="0" smtClean="0"/>
              <a:t>　　　　　　　　　    </a:t>
            </a:r>
            <a:endParaRPr lang="en-US" altLang="ja-JP" sz="3200" dirty="0" smtClean="0"/>
          </a:p>
          <a:p>
            <a:r>
              <a:rPr lang="en-US" altLang="ja-JP" sz="3200" dirty="0" smtClean="0"/>
              <a:t> (</a:t>
            </a:r>
            <a:r>
              <a:rPr lang="en-US" altLang="ja-JP" sz="3200" dirty="0"/>
              <a:t>0.001mm to 0.1mm</a:t>
            </a:r>
            <a:r>
              <a:rPr lang="en-US" altLang="ja-JP" sz="3200" dirty="0" smtClean="0"/>
              <a:t>) </a:t>
            </a:r>
            <a:r>
              <a:rPr lang="ja-JP" altLang="en-US" sz="3200" dirty="0" smtClean="0"/>
              <a:t>　</a:t>
            </a:r>
            <a:r>
              <a:rPr lang="en-US" altLang="ja-JP" sz="3200" dirty="0" smtClean="0"/>
              <a:t>  (0.5mm)</a:t>
            </a:r>
            <a:endParaRPr kumimoji="1" lang="ja-JP" altLang="en-US" sz="3200" dirty="0"/>
          </a:p>
        </p:txBody>
      </p:sp>
      <p:sp>
        <p:nvSpPr>
          <p:cNvPr id="3" name="テキスト ボックス 2"/>
          <p:cNvSpPr txBox="1"/>
          <p:nvPr/>
        </p:nvSpPr>
        <p:spPr>
          <a:xfrm>
            <a:off x="7463953" y="4476809"/>
            <a:ext cx="4601031" cy="1077218"/>
          </a:xfrm>
          <a:prstGeom prst="rect">
            <a:avLst/>
          </a:prstGeom>
          <a:noFill/>
        </p:spPr>
        <p:txBody>
          <a:bodyPr wrap="square" rtlCol="0">
            <a:spAutoFit/>
          </a:bodyPr>
          <a:lstStyle/>
          <a:p>
            <a:r>
              <a:rPr lang="en-US" altLang="ja-JP" sz="3200" dirty="0"/>
              <a:t>Secondary micro </a:t>
            </a:r>
            <a:r>
              <a:rPr lang="en-US" altLang="ja-JP" sz="3200" dirty="0" smtClean="0"/>
              <a:t>plastic</a:t>
            </a:r>
          </a:p>
          <a:p>
            <a:r>
              <a:rPr lang="en-US" altLang="ja-JP" sz="3200" dirty="0" smtClean="0"/>
              <a:t>0.5mm to 10</a:t>
            </a:r>
            <a:r>
              <a:rPr lang="en-US" altLang="ja-JP" sz="3200" baseline="30000" dirty="0" smtClean="0"/>
              <a:t>-9</a:t>
            </a:r>
            <a:r>
              <a:rPr lang="en-US" altLang="ja-JP" sz="3200" dirty="0" smtClean="0"/>
              <a:t> m(</a:t>
            </a:r>
            <a:r>
              <a:rPr lang="en-US" altLang="ja-JP" sz="3200" dirty="0" err="1" smtClean="0"/>
              <a:t>nano</a:t>
            </a:r>
            <a:r>
              <a:rPr lang="en-US" altLang="ja-JP" sz="3200" dirty="0" smtClean="0"/>
              <a:t>-m) </a:t>
            </a:r>
            <a:endParaRPr lang="en-US" altLang="ja-JP" sz="3200" dirty="0"/>
          </a:p>
        </p:txBody>
      </p:sp>
      <p:sp>
        <p:nvSpPr>
          <p:cNvPr id="6" name="スライド番号プレースホルダー 5"/>
          <p:cNvSpPr>
            <a:spLocks noGrp="1"/>
          </p:cNvSpPr>
          <p:nvPr>
            <p:ph type="sldNum" sz="quarter" idx="12"/>
          </p:nvPr>
        </p:nvSpPr>
        <p:spPr/>
        <p:txBody>
          <a:bodyPr/>
          <a:lstStyle/>
          <a:p>
            <a:fld id="{09407CD4-0F50-451B-80BD-AA38968E4760}" type="slidenum">
              <a:rPr kumimoji="1" lang="ja-JP" altLang="en-US" smtClean="0"/>
              <a:t>6</a:t>
            </a:fld>
            <a:endParaRPr kumimoji="1" lang="ja-JP" altLang="en-US"/>
          </a:p>
        </p:txBody>
      </p:sp>
    </p:spTree>
    <p:extLst>
      <p:ext uri="{BB962C8B-B14F-4D97-AF65-F5344CB8AC3E}">
        <p14:creationId xmlns:p14="http://schemas.microsoft.com/office/powerpoint/2010/main" val="167541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3999" y="0"/>
            <a:ext cx="9144000" cy="1016001"/>
          </a:xfrm>
        </p:spPr>
        <p:txBody>
          <a:bodyPr>
            <a:normAutofit fontScale="90000"/>
          </a:bodyPr>
          <a:lstStyle/>
          <a:p>
            <a:r>
              <a:rPr lang="en-US" altLang="ja-JP" sz="3600" dirty="0"/>
              <a:t>1.2 Types and sources of micro </a:t>
            </a:r>
            <a:r>
              <a:rPr lang="en-US" altLang="ja-JP" sz="3600" dirty="0" smtClean="0"/>
              <a:t>plastics</a:t>
            </a:r>
            <a:br>
              <a:rPr lang="en-US" altLang="ja-JP" sz="3600" dirty="0" smtClean="0"/>
            </a:br>
            <a:r>
              <a:rPr lang="ja-JP" altLang="en-US" sz="3600" dirty="0" smtClean="0"/>
              <a:t>（１）</a:t>
            </a:r>
            <a:r>
              <a:rPr lang="en-US" altLang="ja-JP" sz="3600" dirty="0" smtClean="0"/>
              <a:t> </a:t>
            </a:r>
            <a:r>
              <a:rPr lang="en-US" altLang="ja-JP" sz="3600" dirty="0"/>
              <a:t>Primary micro plastic (small from the origin) </a:t>
            </a:r>
            <a:endParaRPr kumimoji="1" lang="ja-JP" altLang="en-US" sz="3600" dirty="0"/>
          </a:p>
        </p:txBody>
      </p:sp>
      <p:sp>
        <p:nvSpPr>
          <p:cNvPr id="5" name="テキスト ボックス 4"/>
          <p:cNvSpPr txBox="1"/>
          <p:nvPr/>
        </p:nvSpPr>
        <p:spPr>
          <a:xfrm>
            <a:off x="442685" y="1016001"/>
            <a:ext cx="11538857" cy="5509200"/>
          </a:xfrm>
          <a:prstGeom prst="rect">
            <a:avLst/>
          </a:prstGeom>
          <a:noFill/>
        </p:spPr>
        <p:txBody>
          <a:bodyPr wrap="square" rtlCol="0">
            <a:spAutoFit/>
          </a:bodyPr>
          <a:lstStyle/>
          <a:p>
            <a:r>
              <a:rPr lang="en-US" altLang="ja-JP" sz="3200" dirty="0" smtClean="0"/>
              <a:t>For </a:t>
            </a:r>
            <a:r>
              <a:rPr lang="en-US" altLang="ja-JP" sz="3200" dirty="0"/>
              <a:t>the purpose of use as a product or product raw material. </a:t>
            </a:r>
            <a:endParaRPr lang="en-US" altLang="ja-JP" sz="3200" dirty="0" smtClean="0"/>
          </a:p>
          <a:p>
            <a:r>
              <a:rPr lang="en-US" altLang="ja-JP" sz="3200" dirty="0" smtClean="0"/>
              <a:t>A </a:t>
            </a:r>
            <a:r>
              <a:rPr lang="en-US" altLang="ja-JP" sz="3200" dirty="0"/>
              <a:t>plastic </a:t>
            </a:r>
            <a:r>
              <a:rPr lang="en-US" altLang="ja-JP" sz="3200" dirty="0" smtClean="0"/>
              <a:t>is </a:t>
            </a:r>
            <a:r>
              <a:rPr lang="en-US" altLang="ja-JP" sz="3200" dirty="0"/>
              <a:t>intentionally manufactured in a small size. </a:t>
            </a:r>
            <a:endParaRPr lang="en-US" altLang="ja-JP" sz="3200" dirty="0" smtClean="0"/>
          </a:p>
          <a:p>
            <a:endParaRPr lang="en-US" altLang="ja-JP" sz="3200" dirty="0"/>
          </a:p>
          <a:p>
            <a:pPr marL="449263" indent="-449263"/>
            <a:r>
              <a:rPr lang="ja-JP" altLang="en-US" sz="3200" dirty="0" smtClean="0"/>
              <a:t>１）</a:t>
            </a:r>
            <a:r>
              <a:rPr lang="en-US" altLang="ja-JP" sz="3200" dirty="0"/>
              <a:t>These small beads are added to cosmetics such as facial cleansers, body wash, toothpaste, etc. for the purpose of removing skin stains and old keratin. It is a so-called </a:t>
            </a:r>
            <a:r>
              <a:rPr lang="en-US" altLang="ja-JP" sz="3200" dirty="0" smtClean="0"/>
              <a:t>scrubber or abrasives</a:t>
            </a:r>
            <a:r>
              <a:rPr lang="en-US" altLang="ja-JP" sz="3200" dirty="0"/>
              <a:t>.</a:t>
            </a:r>
          </a:p>
          <a:p>
            <a:pPr marL="449263"/>
            <a:r>
              <a:rPr lang="en-US" altLang="ja-JP" sz="3200" dirty="0"/>
              <a:t>Outflow of beads </a:t>
            </a:r>
            <a:r>
              <a:rPr lang="en-US" altLang="ja-JP" sz="3200" dirty="0" smtClean="0"/>
              <a:t>that </a:t>
            </a:r>
            <a:r>
              <a:rPr lang="en-US" altLang="ja-JP" sz="3200" dirty="0"/>
              <a:t>cannot be caught in sewage treatment is the main cause, and intentional primary micro plastic production accounts for less than 0.1% of total plastic production.</a:t>
            </a:r>
            <a:endParaRPr lang="ja-JP" altLang="ja-JP" sz="3200" dirty="0"/>
          </a:p>
          <a:p>
            <a:endParaRPr lang="en-US" altLang="ja-JP" sz="3200" dirty="0" smtClean="0"/>
          </a:p>
          <a:p>
            <a:r>
              <a:rPr lang="ja-JP" altLang="en-US" sz="3200" dirty="0" smtClean="0"/>
              <a:t>２）</a:t>
            </a:r>
            <a:r>
              <a:rPr lang="en-US" altLang="ja-JP" sz="3200" dirty="0"/>
              <a:t> Resin pellets </a:t>
            </a:r>
            <a:r>
              <a:rPr lang="en-US" altLang="ja-JP" sz="3200" dirty="0" smtClean="0"/>
              <a:t>are </a:t>
            </a:r>
            <a:r>
              <a:rPr lang="en-US" altLang="ja-JP" sz="3200" dirty="0"/>
              <a:t>raw materials for plastic products. </a:t>
            </a:r>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7</a:t>
            </a:fld>
            <a:endParaRPr kumimoji="1" lang="ja-JP" altLang="en-US"/>
          </a:p>
        </p:txBody>
      </p:sp>
    </p:spTree>
    <p:extLst>
      <p:ext uri="{BB962C8B-B14F-4D97-AF65-F5344CB8AC3E}">
        <p14:creationId xmlns:p14="http://schemas.microsoft.com/office/powerpoint/2010/main" val="3645706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3999" y="0"/>
            <a:ext cx="9144000" cy="957944"/>
          </a:xfrm>
        </p:spPr>
        <p:txBody>
          <a:bodyPr>
            <a:normAutofit fontScale="90000"/>
          </a:bodyPr>
          <a:lstStyle/>
          <a:p>
            <a:r>
              <a:rPr lang="en-US" altLang="ja-JP" sz="3600" dirty="0"/>
              <a:t>1.2 Types and sources of micro </a:t>
            </a:r>
            <a:r>
              <a:rPr lang="en-US" altLang="ja-JP" sz="3600" dirty="0" smtClean="0"/>
              <a:t>plastics</a:t>
            </a:r>
            <a:br>
              <a:rPr lang="en-US" altLang="ja-JP" sz="3600" dirty="0" smtClean="0"/>
            </a:br>
            <a:r>
              <a:rPr lang="en-US" altLang="ja-JP" sz="3600" dirty="0"/>
              <a:t>(2) Secondary micro </a:t>
            </a:r>
            <a:r>
              <a:rPr lang="en-US" altLang="ja-JP" sz="3600" dirty="0" smtClean="0"/>
              <a:t>plastic </a:t>
            </a:r>
            <a:endParaRPr kumimoji="1" lang="ja-JP" altLang="en-US" sz="3600" dirty="0"/>
          </a:p>
        </p:txBody>
      </p:sp>
      <p:sp>
        <p:nvSpPr>
          <p:cNvPr id="5" name="テキスト ボックス 4"/>
          <p:cNvSpPr txBox="1"/>
          <p:nvPr/>
        </p:nvSpPr>
        <p:spPr>
          <a:xfrm>
            <a:off x="326570" y="856344"/>
            <a:ext cx="11538857" cy="6001643"/>
          </a:xfrm>
          <a:prstGeom prst="rect">
            <a:avLst/>
          </a:prstGeom>
          <a:noFill/>
        </p:spPr>
        <p:txBody>
          <a:bodyPr wrap="square" rtlCol="0">
            <a:spAutoFit/>
          </a:bodyPr>
          <a:lstStyle/>
          <a:p>
            <a:r>
              <a:rPr lang="en-US" altLang="ja-JP" sz="3200" dirty="0"/>
              <a:t>Secondary micro plastic is a fragment of micro plastic that has become smaller due to abrasion and deterioration of the originally large plastic product in the natural environment. </a:t>
            </a:r>
            <a:endParaRPr lang="en-US" altLang="ja-JP" sz="3200" dirty="0" smtClean="0"/>
          </a:p>
          <a:p>
            <a:endParaRPr lang="en-US" altLang="ja-JP" sz="3200" dirty="0"/>
          </a:p>
          <a:p>
            <a:r>
              <a:rPr lang="en-US" altLang="ja-JP" sz="3200" dirty="0" smtClean="0"/>
              <a:t>Plastics </a:t>
            </a:r>
            <a:r>
              <a:rPr lang="en-US" altLang="ja-JP" sz="3200" dirty="0"/>
              <a:t>products such as bottles, plastic bags and fishing gear spilled into the ocean are exposed to waves and ultraviolet light and become </a:t>
            </a:r>
            <a:r>
              <a:rPr lang="en-US" altLang="ja-JP" sz="3200" dirty="0" smtClean="0"/>
              <a:t>micro plastics</a:t>
            </a:r>
            <a:r>
              <a:rPr lang="en-US" altLang="ja-JP" sz="3200" dirty="0"/>
              <a:t>. </a:t>
            </a:r>
            <a:endParaRPr lang="en-US" altLang="ja-JP" sz="3200" dirty="0" smtClean="0"/>
          </a:p>
          <a:p>
            <a:r>
              <a:rPr lang="en-US" altLang="ja-JP" sz="3200" dirty="0" smtClean="0"/>
              <a:t>The </a:t>
            </a:r>
            <a:r>
              <a:rPr lang="en-US" altLang="ja-JP" sz="3200" dirty="0"/>
              <a:t>outflow of plastic waste from land to sea is said to be 8 million tons per year. </a:t>
            </a:r>
            <a:endParaRPr lang="en-US" altLang="ja-JP" sz="3200" dirty="0" smtClean="0"/>
          </a:p>
          <a:p>
            <a:r>
              <a:rPr lang="en-US" altLang="ja-JP" sz="3200" dirty="0" smtClean="0"/>
              <a:t>The </a:t>
            </a:r>
            <a:r>
              <a:rPr lang="en-US" altLang="ja-JP" sz="3200" dirty="0"/>
              <a:t>number of micro plastics per unit area in the ocean is by far the largest in the East Asian seas </a:t>
            </a:r>
            <a:r>
              <a:rPr lang="en-US" altLang="ja-JP" sz="3200" dirty="0" smtClean="0"/>
              <a:t>including Japan, </a:t>
            </a:r>
            <a:r>
              <a:rPr lang="en-US" altLang="ja-JP" sz="3200" dirty="0"/>
              <a:t>and </a:t>
            </a:r>
            <a:r>
              <a:rPr lang="en-US" altLang="ja-JP" sz="3200" dirty="0" smtClean="0"/>
              <a:t>is about </a:t>
            </a:r>
            <a:r>
              <a:rPr lang="en-US" altLang="ja-JP" sz="3200" dirty="0"/>
              <a:t>16 times the world sea</a:t>
            </a:r>
            <a:r>
              <a:rPr lang="en-US" altLang="ja-JP" sz="3200" dirty="0" smtClean="0"/>
              <a:t>.</a:t>
            </a:r>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8</a:t>
            </a:fld>
            <a:endParaRPr kumimoji="1" lang="ja-JP" altLang="en-US"/>
          </a:p>
        </p:txBody>
      </p:sp>
    </p:spTree>
    <p:extLst>
      <p:ext uri="{BB962C8B-B14F-4D97-AF65-F5344CB8AC3E}">
        <p14:creationId xmlns:p14="http://schemas.microsoft.com/office/powerpoint/2010/main" val="424012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09486" y="-101600"/>
            <a:ext cx="9144000" cy="711886"/>
          </a:xfrm>
        </p:spPr>
        <p:txBody>
          <a:bodyPr>
            <a:normAutofit/>
          </a:bodyPr>
          <a:lstStyle/>
          <a:p>
            <a:r>
              <a:rPr lang="en-US" altLang="ja-JP" sz="3600" dirty="0"/>
              <a:t>1.3 </a:t>
            </a:r>
            <a:r>
              <a:rPr lang="en-US" altLang="ja-JP" sz="3600" dirty="0" smtClean="0"/>
              <a:t>Sources</a:t>
            </a:r>
            <a:endParaRPr kumimoji="1" lang="ja-JP" altLang="en-US" sz="3600" dirty="0"/>
          </a:p>
        </p:txBody>
      </p:sp>
      <p:sp>
        <p:nvSpPr>
          <p:cNvPr id="5" name="テキスト ボックス 4"/>
          <p:cNvSpPr txBox="1"/>
          <p:nvPr/>
        </p:nvSpPr>
        <p:spPr>
          <a:xfrm>
            <a:off x="406400" y="421602"/>
            <a:ext cx="11582399" cy="6494085"/>
          </a:xfrm>
          <a:prstGeom prst="rect">
            <a:avLst/>
          </a:prstGeom>
          <a:noFill/>
        </p:spPr>
        <p:txBody>
          <a:bodyPr wrap="square" rtlCol="0">
            <a:spAutoFit/>
          </a:bodyPr>
          <a:lstStyle/>
          <a:p>
            <a:pPr marL="536575" indent="-536575"/>
            <a:r>
              <a:rPr lang="en-US" altLang="ja-JP" sz="3200" dirty="0"/>
              <a:t>Sources of micro plastics in general rivers include</a:t>
            </a:r>
            <a:r>
              <a:rPr lang="en-US" altLang="ja-JP" sz="3200" dirty="0" smtClean="0"/>
              <a:t>:</a:t>
            </a:r>
          </a:p>
          <a:p>
            <a:pPr marL="536575" indent="-536575"/>
            <a:r>
              <a:rPr lang="en-US" altLang="ja-JP" sz="3200" dirty="0" smtClean="0"/>
              <a:t>(</a:t>
            </a:r>
            <a:r>
              <a:rPr lang="en-US" altLang="ja-JP" sz="3200" dirty="0"/>
              <a:t>1) Land-based spills from sources, such as </a:t>
            </a:r>
            <a:r>
              <a:rPr lang="en-US" altLang="ja-JP" sz="3200" dirty="0" err="1"/>
              <a:t>tyre</a:t>
            </a:r>
            <a:r>
              <a:rPr lang="en-US" altLang="ja-JP" sz="3200" dirty="0"/>
              <a:t> </a:t>
            </a:r>
            <a:r>
              <a:rPr lang="en-US" altLang="ja-JP" sz="3200" dirty="0" smtClean="0"/>
              <a:t>rubber, polymers </a:t>
            </a:r>
            <a:r>
              <a:rPr lang="en-US" altLang="ja-JP" sz="3200" dirty="0"/>
              <a:t>used to reinforce asphalt pavement on roads </a:t>
            </a:r>
            <a:endParaRPr lang="en-US" altLang="ja-JP" sz="3200" dirty="0" smtClean="0"/>
          </a:p>
          <a:p>
            <a:pPr marL="536575" indent="-536575"/>
            <a:r>
              <a:rPr lang="en-US" altLang="ja-JP" sz="3200" dirty="0" smtClean="0"/>
              <a:t>(</a:t>
            </a:r>
            <a:r>
              <a:rPr lang="en-US" altLang="ja-JP" sz="3200" dirty="0"/>
              <a:t>2) Micro plastic particles derived from </a:t>
            </a:r>
            <a:r>
              <a:rPr lang="en-US" altLang="ja-JP" sz="3200" dirty="0" smtClean="0"/>
              <a:t>thermoplastic  </a:t>
            </a:r>
            <a:r>
              <a:rPr lang="en-US" altLang="ja-JP" sz="3200" dirty="0"/>
              <a:t>plastics </a:t>
            </a:r>
            <a:r>
              <a:rPr lang="en-US" altLang="ja-JP" sz="3200" dirty="0" smtClean="0"/>
              <a:t>are used </a:t>
            </a:r>
            <a:r>
              <a:rPr lang="en-US" altLang="ja-JP" sz="3200" dirty="0"/>
              <a:t>for marking paints such as </a:t>
            </a:r>
            <a:r>
              <a:rPr lang="ja-JP" altLang="en-US" sz="3200" dirty="0" err="1" smtClean="0"/>
              <a:t>ｒ</a:t>
            </a:r>
            <a:r>
              <a:rPr lang="en-US" altLang="ja-JP" sz="3200" dirty="0" err="1" smtClean="0"/>
              <a:t>oad</a:t>
            </a:r>
            <a:r>
              <a:rPr lang="en-US" altLang="ja-JP" sz="3200" dirty="0" smtClean="0"/>
              <a:t> </a:t>
            </a:r>
            <a:r>
              <a:rPr lang="en-US" altLang="ja-JP" sz="3200" dirty="0"/>
              <a:t>signs, </a:t>
            </a:r>
            <a:r>
              <a:rPr lang="en-US" altLang="ja-JP" sz="3200" dirty="0" smtClean="0"/>
              <a:t>etc.</a:t>
            </a:r>
          </a:p>
          <a:p>
            <a:pPr marL="536575" indent="-536575">
              <a:tabLst>
                <a:tab pos="623888" algn="l"/>
              </a:tabLst>
            </a:pPr>
            <a:r>
              <a:rPr lang="en-US" altLang="ja-JP" sz="3200" dirty="0" smtClean="0"/>
              <a:t>(3</a:t>
            </a:r>
            <a:r>
              <a:rPr lang="en-US" altLang="ja-JP" sz="3200" dirty="0"/>
              <a:t>) Artificial turf, urban </a:t>
            </a:r>
            <a:r>
              <a:rPr lang="en-US" altLang="ja-JP" sz="3200" dirty="0" smtClean="0"/>
              <a:t>dust,  and dust from plastic  fiber </a:t>
            </a:r>
            <a:r>
              <a:rPr lang="en-US" altLang="ja-JP" sz="3200" dirty="0"/>
              <a:t>due to abrasion by </a:t>
            </a:r>
            <a:r>
              <a:rPr lang="en-US" altLang="ja-JP" sz="3200" dirty="0" smtClean="0"/>
              <a:t>tearing </a:t>
            </a:r>
            <a:r>
              <a:rPr lang="en-US" altLang="ja-JP" sz="3200" dirty="0"/>
              <a:t>and </a:t>
            </a:r>
            <a:r>
              <a:rPr lang="en-US" altLang="ja-JP" sz="3200" dirty="0" smtClean="0"/>
              <a:t>washing.</a:t>
            </a:r>
            <a:endParaRPr lang="en-US" altLang="ja-JP" sz="3200" dirty="0"/>
          </a:p>
          <a:p>
            <a:pPr marL="536575" indent="-536575">
              <a:tabLst>
                <a:tab pos="623888" algn="l"/>
              </a:tabLst>
            </a:pPr>
            <a:r>
              <a:rPr lang="en-US" altLang="ja-JP" sz="3200" dirty="0" smtClean="0"/>
              <a:t>(</a:t>
            </a:r>
            <a:r>
              <a:rPr lang="en-US" altLang="ja-JP" sz="3200" dirty="0"/>
              <a:t>4) </a:t>
            </a:r>
            <a:r>
              <a:rPr lang="en-US" altLang="ja-JP" sz="3200" dirty="0" smtClean="0"/>
              <a:t>Agricultural </a:t>
            </a:r>
            <a:r>
              <a:rPr lang="en-US" altLang="ja-JP" sz="3200" dirty="0"/>
              <a:t>effluent from the use of sludge and </a:t>
            </a:r>
            <a:r>
              <a:rPr lang="en-US" altLang="ja-JP" sz="3200" dirty="0" smtClean="0"/>
              <a:t>drainage</a:t>
            </a:r>
          </a:p>
          <a:p>
            <a:pPr marL="449263">
              <a:tabLst>
                <a:tab pos="536575" algn="l"/>
              </a:tabLst>
            </a:pPr>
            <a:r>
              <a:rPr lang="en-US" altLang="ja-JP" sz="3200" dirty="0" smtClean="0"/>
              <a:t> </a:t>
            </a:r>
            <a:r>
              <a:rPr lang="en-US" altLang="ja-JP" sz="3200" dirty="0"/>
              <a:t>(</a:t>
            </a:r>
            <a:r>
              <a:rPr lang="en-US" altLang="ja-JP" sz="3200" dirty="0" err="1"/>
              <a:t>eg</a:t>
            </a:r>
            <a:r>
              <a:rPr lang="en-US" altLang="ja-JP" sz="3200" dirty="0"/>
              <a:t> </a:t>
            </a:r>
            <a:r>
              <a:rPr lang="ja-JP" altLang="ja-JP" sz="3200" dirty="0"/>
              <a:t>Synthetic fibers</a:t>
            </a:r>
            <a:r>
              <a:rPr lang="en-US" altLang="ja-JP" sz="3200" dirty="0"/>
              <a:t>, washing </a:t>
            </a:r>
            <a:r>
              <a:rPr lang="en-US" altLang="ja-JP" sz="3200" dirty="0" smtClean="0"/>
              <a:t>clothes, microbeads </a:t>
            </a:r>
            <a:r>
              <a:rPr lang="en-US" altLang="ja-JP" sz="3200" dirty="0"/>
              <a:t>for cosmetics, overflow in </a:t>
            </a:r>
            <a:r>
              <a:rPr lang="en-US" altLang="ja-JP" sz="3200" dirty="0" smtClean="0"/>
              <a:t>sewers, erosion </a:t>
            </a:r>
            <a:r>
              <a:rPr lang="en-US" altLang="ja-JP" sz="3200" dirty="0"/>
              <a:t>or deterioration of plastic parts in treatment plants)</a:t>
            </a:r>
            <a:endParaRPr lang="ja-JP" altLang="ja-JP" sz="3200" dirty="0"/>
          </a:p>
          <a:p>
            <a:pPr marL="449263" indent="-449263"/>
            <a:r>
              <a:rPr lang="en-US" altLang="ja-JP" sz="3200" dirty="0" smtClean="0"/>
              <a:t>(</a:t>
            </a:r>
            <a:r>
              <a:rPr lang="en-US" altLang="ja-JP" sz="3200" dirty="0"/>
              <a:t>5) Micro plastics as a result of daily household wear such as cutlery, toothbrush, </a:t>
            </a:r>
            <a:r>
              <a:rPr lang="en-US" altLang="ja-JP" sz="3200" dirty="0" smtClean="0"/>
              <a:t>cup</a:t>
            </a:r>
            <a:endParaRPr lang="ja-JP" altLang="ja-JP" sz="3200" dirty="0"/>
          </a:p>
        </p:txBody>
      </p:sp>
      <p:sp>
        <p:nvSpPr>
          <p:cNvPr id="3" name="スライド番号プレースホルダー 2"/>
          <p:cNvSpPr>
            <a:spLocks noGrp="1"/>
          </p:cNvSpPr>
          <p:nvPr>
            <p:ph type="sldNum" sz="quarter" idx="12"/>
          </p:nvPr>
        </p:nvSpPr>
        <p:spPr/>
        <p:txBody>
          <a:bodyPr/>
          <a:lstStyle/>
          <a:p>
            <a:fld id="{09407CD4-0F50-451B-80BD-AA38968E4760}" type="slidenum">
              <a:rPr kumimoji="1" lang="ja-JP" altLang="en-US" smtClean="0"/>
              <a:t>9</a:t>
            </a:fld>
            <a:endParaRPr kumimoji="1" lang="ja-JP" altLang="en-US"/>
          </a:p>
        </p:txBody>
      </p:sp>
    </p:spTree>
    <p:extLst>
      <p:ext uri="{BB962C8B-B14F-4D97-AF65-F5344CB8AC3E}">
        <p14:creationId xmlns:p14="http://schemas.microsoft.com/office/powerpoint/2010/main" val="34525668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TotalTime>
  <Words>1628</Words>
  <Application>Microsoft Office PowerPoint</Application>
  <PresentationFormat>ワイド画面</PresentationFormat>
  <Paragraphs>182</Paragraphs>
  <Slides>25</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25</vt:i4>
      </vt:variant>
    </vt:vector>
  </HeadingPairs>
  <TitlesOfParts>
    <vt:vector size="30" baseType="lpstr">
      <vt:lpstr>ＭＳ Ｐゴシック</vt:lpstr>
      <vt:lpstr>Arial</vt:lpstr>
      <vt:lpstr>Calibri</vt:lpstr>
      <vt:lpstr>Calibri Light</vt:lpstr>
      <vt:lpstr>Office テーマ</vt:lpstr>
      <vt:lpstr>What is the core of Micro-plastic problem?</vt:lpstr>
      <vt:lpstr>Index</vt:lpstr>
      <vt:lpstr>Roadmap of Ocean biodegradable plastic development and introduction</vt:lpstr>
      <vt:lpstr>1. Introduction of micro plastics</vt:lpstr>
      <vt:lpstr>1.1 Definition of micro plastic - 1</vt:lpstr>
      <vt:lpstr>1.1 Definition of micro plastic - 2</vt:lpstr>
      <vt:lpstr>1.2 Types and sources of micro plastics （１） Primary micro plastic (small from the origin) </vt:lpstr>
      <vt:lpstr>1.2 Types and sources of micro plastics (2) Secondary micro plastic </vt:lpstr>
      <vt:lpstr>1.3 Sources</vt:lpstr>
      <vt:lpstr>2. What is the problem 2.1 Circumstances of each country</vt:lpstr>
      <vt:lpstr>2.2 Chemical substances adsorbed on micro plastic</vt:lpstr>
      <vt:lpstr>2.2 Chemical substances adsorbed on micro plastic</vt:lpstr>
      <vt:lpstr>2.3 Additives</vt:lpstr>
      <vt:lpstr>2.3 Additives</vt:lpstr>
      <vt:lpstr>3. Existing efforts and issues 3.1 Recycling - 1</vt:lpstr>
      <vt:lpstr>3. Existing efforts and issues 3.1 Recycling - 2</vt:lpstr>
      <vt:lpstr>3.2 Oxidized biodegradable plastic </vt:lpstr>
      <vt:lpstr>3.3 bioplastic, biodegradable plastic </vt:lpstr>
      <vt:lpstr>3.4 Issues of biodegradable plastic -1</vt:lpstr>
      <vt:lpstr>3.4 Issues of biodegradable plastic -2 </vt:lpstr>
      <vt:lpstr>3.5 New plastics</vt:lpstr>
      <vt:lpstr>4 Finally </vt:lpstr>
      <vt:lpstr>Appendix – 1 Edible food container </vt:lpstr>
      <vt:lpstr>Appendix – 1 Edible food container </vt:lpstr>
      <vt:lpstr>Appendix – 2 A solution to the shopping bag problem on TV broadcasting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Marine debris problem</dc:title>
  <dc:creator>田中 弘一</dc:creator>
  <cp:lastModifiedBy>田中 弘一</cp:lastModifiedBy>
  <cp:revision>162</cp:revision>
  <cp:lastPrinted>2020-04-12T13:28:49Z</cp:lastPrinted>
  <dcterms:created xsi:type="dcterms:W3CDTF">2020-03-24T04:19:23Z</dcterms:created>
  <dcterms:modified xsi:type="dcterms:W3CDTF">2020-04-29T11:42:53Z</dcterms:modified>
</cp:coreProperties>
</file>