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352" r:id="rId4"/>
    <p:sldId id="353" r:id="rId5"/>
    <p:sldId id="361" r:id="rId6"/>
    <p:sldId id="366" r:id="rId7"/>
    <p:sldId id="369" r:id="rId8"/>
    <p:sldId id="367" r:id="rId9"/>
    <p:sldId id="364" r:id="rId10"/>
    <p:sldId id="362" r:id="rId11"/>
    <p:sldId id="363" r:id="rId12"/>
    <p:sldId id="365" r:id="rId13"/>
    <p:sldId id="356" r:id="rId14"/>
    <p:sldId id="298" r:id="rId15"/>
    <p:sldId id="306" r:id="rId16"/>
    <p:sldId id="368" r:id="rId17"/>
  </p:sldIdLst>
  <p:sldSz cx="12192000" cy="6858000"/>
  <p:notesSz cx="6858000" cy="987425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084" autoAdjust="0"/>
  </p:normalViewPr>
  <p:slideViewPr>
    <p:cSldViewPr snapToGrid="0">
      <p:cViewPr varScale="1">
        <p:scale>
          <a:sx n="92" d="100"/>
          <a:sy n="92" d="100"/>
        </p:scale>
        <p:origin x="498" y="84"/>
      </p:cViewPr>
      <p:guideLst/>
    </p:cSldViewPr>
  </p:slideViewPr>
  <p:outlineViewPr>
    <p:cViewPr>
      <p:scale>
        <a:sx n="33" d="100"/>
        <a:sy n="33" d="100"/>
      </p:scale>
      <p:origin x="0" y="-2384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269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99F0E-B534-4E79-9B07-266CA6445AA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2"/>
          </p:nvPr>
        </p:nvSpPr>
        <p:spPr>
          <a:xfrm>
            <a:off x="0" y="9379358"/>
            <a:ext cx="2971800" cy="494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95508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4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B31AD-7483-4E08-B99B-B32A6AC4A560}" type="datetimeFigureOut">
              <a:rPr kumimoji="1" lang="ja-JP" altLang="en-US" smtClean="0"/>
              <a:t>2020/9/29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65138" y="1233488"/>
            <a:ext cx="5927725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51983"/>
            <a:ext cx="548640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0C022-9EF5-413E-A39A-4D4C44C9F6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87217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203A-EB9E-4684-8939-4ED52F2B96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472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203A-EB9E-4684-8939-4ED52F2B96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1517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203A-EB9E-4684-8939-4ED52F2B96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0684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2315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203A-EB9E-4684-8939-4ED52F2B96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994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203A-EB9E-4684-8939-4ED52F2B96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9863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203A-EB9E-4684-8939-4ED52F2B96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5665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203A-EB9E-4684-8939-4ED52F2B96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0914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203A-EB9E-4684-8939-4ED52F2B96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544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203A-EB9E-4684-8939-4ED52F2B96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0175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203A-EB9E-4684-8939-4ED52F2B96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3320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203A-EB9E-4684-8939-4ED52F2B96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3489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9203A-EB9E-4684-8939-4ED52F2B96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475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9608457" cy="196918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Wall to </a:t>
            </a:r>
            <a:r>
              <a:rPr lang="en-US" altLang="ja-JP" dirty="0" err="1" smtClean="0"/>
              <a:t>Workation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986971" y="4559981"/>
            <a:ext cx="9681029" cy="1100590"/>
          </a:xfrm>
        </p:spPr>
        <p:txBody>
          <a:bodyPr>
            <a:noAutofit/>
          </a:bodyPr>
          <a:lstStyle/>
          <a:p>
            <a:endParaRPr kumimoji="1" lang="en-US" altLang="ja-JP" sz="2800" dirty="0"/>
          </a:p>
          <a:p>
            <a:r>
              <a:rPr lang="en-US" altLang="ja-JP" sz="2800" dirty="0" smtClean="0"/>
              <a:t>Koichi Tanaka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06400" y="246743"/>
            <a:ext cx="428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/>
              <a:t>Yokohama LCA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278742" y="3774143"/>
            <a:ext cx="7387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/>
              <a:t>September 29, 2020</a:t>
            </a:r>
            <a:endParaRPr kumimoji="1" lang="ja-JP" altLang="en-US" sz="280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203A-EB9E-4684-8939-4ED52F2B967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987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87714" y="50990"/>
            <a:ext cx="9144000" cy="532266"/>
          </a:xfrm>
        </p:spPr>
        <p:txBody>
          <a:bodyPr>
            <a:normAutofit/>
          </a:bodyPr>
          <a:lstStyle/>
          <a:p>
            <a:r>
              <a:rPr lang="ja-JP" altLang="en-US" sz="3200" dirty="0" smtClean="0"/>
              <a:t>８．分散型ワーク</a:t>
            </a:r>
            <a:endParaRPr kumimoji="1" lang="ja-JP" altLang="en-US" sz="32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203A-EB9E-4684-8939-4ED52F2B967F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4" y="583256"/>
            <a:ext cx="6362737" cy="618920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966857" y="6077247"/>
            <a:ext cx="4992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出典：日本経済新聞</a:t>
            </a:r>
            <a:r>
              <a:rPr kumimoji="1" lang="en-US" altLang="ja-JP" sz="2400" dirty="0" smtClean="0"/>
              <a:t>2020.9.29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778171" y="1103086"/>
            <a:ext cx="54138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・ </a:t>
            </a:r>
            <a:r>
              <a:rPr lang="en-US" altLang="ja-JP" sz="2800" dirty="0"/>
              <a:t>Japan Productivity Center survey</a:t>
            </a:r>
            <a:br>
              <a:rPr lang="en-US" altLang="ja-JP" sz="2800" dirty="0"/>
            </a:br>
            <a:r>
              <a:rPr lang="ja-JP" altLang="en-US" sz="2800" dirty="0" smtClean="0"/>
              <a:t>　</a:t>
            </a:r>
            <a:r>
              <a:rPr lang="en-US" altLang="ja-JP" sz="2800" dirty="0" smtClean="0"/>
              <a:t>Telework </a:t>
            </a:r>
            <a:r>
              <a:rPr lang="en-US" altLang="ja-JP" sz="2800" dirty="0"/>
              <a:t>implementation rate</a:t>
            </a:r>
            <a:br>
              <a:rPr lang="en-US" altLang="ja-JP" sz="2800" dirty="0"/>
            </a:br>
            <a:r>
              <a:rPr lang="ja-JP" altLang="en-US" sz="2800" dirty="0" smtClean="0"/>
              <a:t>　　</a:t>
            </a:r>
            <a:r>
              <a:rPr lang="en-US" altLang="ja-JP" sz="2800" dirty="0" smtClean="0"/>
              <a:t>May </a:t>
            </a:r>
            <a:r>
              <a:rPr lang="en-US" altLang="ja-JP" sz="2800" dirty="0"/>
              <a:t>32%</a:t>
            </a:r>
            <a:br>
              <a:rPr lang="en-US" altLang="ja-JP" sz="2800" dirty="0"/>
            </a:br>
            <a:r>
              <a:rPr lang="ja-JP" altLang="en-US" sz="2800" dirty="0" smtClean="0"/>
              <a:t>　　</a:t>
            </a:r>
            <a:r>
              <a:rPr lang="en-US" altLang="ja-JP" sz="2800" dirty="0" smtClean="0"/>
              <a:t>July </a:t>
            </a:r>
            <a:r>
              <a:rPr lang="en-US" altLang="ja-JP" sz="2800" dirty="0"/>
              <a:t>20%</a:t>
            </a:r>
            <a:br>
              <a:rPr lang="en-US" altLang="ja-JP" sz="2800" dirty="0"/>
            </a:br>
            <a:r>
              <a:rPr lang="ja-JP" altLang="en-US" sz="2800" dirty="0"/>
              <a:t>・ </a:t>
            </a:r>
            <a:r>
              <a:rPr lang="en-US" altLang="ja-JP" sz="2800" dirty="0"/>
              <a:t>Telework premise</a:t>
            </a:r>
            <a:br>
              <a:rPr lang="en-US" altLang="ja-JP" sz="2800" dirty="0"/>
            </a:br>
            <a:r>
              <a:rPr lang="ja-JP" altLang="en-US" sz="2800" dirty="0" smtClean="0"/>
              <a:t>　</a:t>
            </a:r>
            <a:r>
              <a:rPr lang="en-US" altLang="ja-JP" sz="2800" dirty="0" smtClean="0"/>
              <a:t>-Establishment </a:t>
            </a:r>
            <a:r>
              <a:rPr lang="en-US" altLang="ja-JP" sz="2800" dirty="0"/>
              <a:t>of work management </a:t>
            </a:r>
            <a:r>
              <a:rPr lang="en-US" altLang="ja-JP" sz="2800" dirty="0" smtClean="0"/>
              <a:t>system</a:t>
            </a:r>
            <a:r>
              <a:rPr lang="en-US" altLang="ja-JP" sz="2800" dirty="0"/>
              <a:t/>
            </a:r>
            <a:br>
              <a:rPr lang="en-US" altLang="ja-JP" sz="2800" dirty="0"/>
            </a:br>
            <a:r>
              <a:rPr lang="ja-JP" altLang="en-US" sz="2800" dirty="0" smtClean="0"/>
              <a:t>　</a:t>
            </a:r>
            <a:r>
              <a:rPr lang="en-US" altLang="ja-JP" sz="2800" dirty="0" smtClean="0"/>
              <a:t>-Development </a:t>
            </a:r>
            <a:r>
              <a:rPr lang="en-US" altLang="ja-JP" sz="2800" dirty="0"/>
              <a:t>and operation of productivity evaluation system</a:t>
            </a:r>
          </a:p>
        </p:txBody>
      </p:sp>
    </p:spTree>
    <p:extLst>
      <p:ext uri="{BB962C8B-B14F-4D97-AF65-F5344CB8AC3E}">
        <p14:creationId xmlns:p14="http://schemas.microsoft.com/office/powerpoint/2010/main" val="3902946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75657" y="611"/>
            <a:ext cx="10003971" cy="532266"/>
          </a:xfrm>
        </p:spPr>
        <p:txBody>
          <a:bodyPr>
            <a:normAutofit/>
          </a:bodyPr>
          <a:lstStyle/>
          <a:p>
            <a:r>
              <a:rPr lang="ja-JP" altLang="en-US" sz="3200" dirty="0"/>
              <a:t>９</a:t>
            </a:r>
            <a:r>
              <a:rPr lang="ja-JP" altLang="en-US" sz="3200" dirty="0" smtClean="0"/>
              <a:t>．アクティビティ・ベースド・ワーキング</a:t>
            </a:r>
            <a:r>
              <a:rPr lang="ja-JP" altLang="en-US" sz="3200" dirty="0" smtClean="0">
                <a:latin typeface="+mj-ea"/>
              </a:rPr>
              <a:t>（</a:t>
            </a:r>
            <a:r>
              <a:rPr lang="en-US" altLang="ja-JP" sz="3200" dirty="0" smtClean="0">
                <a:latin typeface="+mj-ea"/>
              </a:rPr>
              <a:t>ABW)</a:t>
            </a:r>
            <a:r>
              <a:rPr lang="ja-JP" altLang="en-US" sz="3200" dirty="0" smtClean="0"/>
              <a:t>導入効果</a:t>
            </a:r>
            <a:endParaRPr kumimoji="1" lang="ja-JP" altLang="en-US" sz="32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203A-EB9E-4684-8939-4ED52F2B967F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12" y="718745"/>
            <a:ext cx="8171094" cy="540346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778171" y="6308079"/>
            <a:ext cx="4992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出典：日本経済新聞</a:t>
            </a:r>
            <a:r>
              <a:rPr kumimoji="1" lang="en-US" altLang="ja-JP" sz="2400" dirty="0" smtClean="0"/>
              <a:t>2020.9.29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610600" y="1132114"/>
            <a:ext cx="3407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Activity-based working was developed in Europe</a:t>
            </a:r>
          </a:p>
        </p:txBody>
      </p:sp>
    </p:spTree>
    <p:extLst>
      <p:ext uri="{BB962C8B-B14F-4D97-AF65-F5344CB8AC3E}">
        <p14:creationId xmlns:p14="http://schemas.microsoft.com/office/powerpoint/2010/main" val="1046150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05428" y="0"/>
            <a:ext cx="9144000" cy="532266"/>
          </a:xfrm>
        </p:spPr>
        <p:txBody>
          <a:bodyPr>
            <a:normAutofit/>
          </a:bodyPr>
          <a:lstStyle/>
          <a:p>
            <a:r>
              <a:rPr lang="ja-JP" altLang="en-US" sz="3200" dirty="0" smtClean="0"/>
              <a:t>１</a:t>
            </a:r>
            <a:r>
              <a:rPr lang="ja-JP" altLang="en-US" sz="3200" dirty="0"/>
              <a:t>０</a:t>
            </a:r>
            <a:r>
              <a:rPr lang="ja-JP" altLang="en-US" sz="3200" dirty="0" smtClean="0"/>
              <a:t>．サテライトオフィス（</a:t>
            </a:r>
            <a:r>
              <a:rPr lang="en-US" altLang="ja-JP" sz="3200" dirty="0" smtClean="0">
                <a:latin typeface="+mj-ea"/>
              </a:rPr>
              <a:t>AB</a:t>
            </a:r>
            <a:r>
              <a:rPr lang="en-US" altLang="ja-JP" sz="3200" dirty="0" smtClean="0"/>
              <a:t>)</a:t>
            </a:r>
            <a:endParaRPr kumimoji="1" lang="ja-JP" altLang="en-US" sz="32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203A-EB9E-4684-8939-4ED52F2B967F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87" y="532266"/>
            <a:ext cx="4173308" cy="543065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720114" y="6281283"/>
            <a:ext cx="4992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出典：日本経済新聞</a:t>
            </a:r>
            <a:r>
              <a:rPr kumimoji="1" lang="en-US" altLang="ja-JP" sz="2400" dirty="0" smtClean="0"/>
              <a:t>2020.9.29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88115" y="957943"/>
            <a:ext cx="70249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Ms. Yoshie </a:t>
            </a:r>
            <a:r>
              <a:rPr lang="en-US" altLang="ja-JP" sz="2800" dirty="0"/>
              <a:t>Takeuchi works in the general affairs department of the head office.</a:t>
            </a:r>
            <a:br>
              <a:rPr lang="en-US" altLang="ja-JP" sz="2800" dirty="0"/>
            </a:br>
            <a:r>
              <a:rPr lang="en-US" altLang="ja-JP" sz="2800" dirty="0"/>
              <a:t>Monthly working hours</a:t>
            </a:r>
            <a:br>
              <a:rPr lang="en-US" altLang="ja-JP" sz="2800" dirty="0"/>
            </a:br>
            <a:r>
              <a:rPr lang="en-US" altLang="ja-JP" sz="2800" dirty="0" smtClean="0"/>
              <a:t>  70</a:t>
            </a:r>
            <a:r>
              <a:rPr lang="en-US" altLang="ja-JP" sz="2800" dirty="0"/>
              <a:t>% work at AB in </a:t>
            </a:r>
            <a:r>
              <a:rPr lang="en-US" altLang="ja-JP" sz="2800" dirty="0" err="1"/>
              <a:t>Tachikawa</a:t>
            </a:r>
            <a:r>
              <a:rPr lang="en-US" altLang="ja-JP" sz="2800" dirty="0"/>
              <a:t/>
            </a:r>
            <a:br>
              <a:rPr lang="en-US" altLang="ja-JP" sz="2800" dirty="0"/>
            </a:br>
            <a:r>
              <a:rPr lang="en-US" altLang="ja-JP" sz="2800" dirty="0" smtClean="0"/>
              <a:t>  Head </a:t>
            </a:r>
            <a:r>
              <a:rPr lang="en-US" altLang="ja-JP" sz="2800" dirty="0"/>
              <a:t>office attendance is once a month</a:t>
            </a:r>
            <a:br>
              <a:rPr lang="en-US" altLang="ja-JP" sz="2800" dirty="0"/>
            </a:br>
            <a:r>
              <a:rPr lang="en-US" altLang="ja-JP" sz="2800" dirty="0" smtClean="0"/>
              <a:t>  Telework </a:t>
            </a:r>
            <a:r>
              <a:rPr lang="en-US" altLang="ja-JP" sz="2800" dirty="0"/>
              <a:t>the rest of the time</a:t>
            </a:r>
            <a:br>
              <a:rPr lang="en-US" altLang="ja-JP" sz="2800" dirty="0"/>
            </a:br>
            <a:r>
              <a:rPr lang="en-US" altLang="ja-JP" sz="2800" dirty="0"/>
              <a:t>AB has a booth for one person</a:t>
            </a:r>
            <a:br>
              <a:rPr lang="en-US" altLang="ja-JP" sz="2800" dirty="0"/>
            </a:br>
            <a:r>
              <a:rPr lang="en-US" altLang="ja-JP" sz="2800" dirty="0"/>
              <a:t>Productivity improved by 30%</a:t>
            </a:r>
            <a:br>
              <a:rPr lang="en-US" altLang="ja-JP" sz="2800" dirty="0"/>
            </a:br>
            <a:r>
              <a:rPr lang="en-US" altLang="ja-JP" sz="2800" dirty="0"/>
              <a:t>Unlike shared offices, </a:t>
            </a:r>
            <a:r>
              <a:rPr lang="en-US" altLang="ja-JP" sz="2800" dirty="0" smtClean="0"/>
              <a:t>there are only </a:t>
            </a:r>
            <a:r>
              <a:rPr lang="en-US" altLang="ja-JP" sz="2800" dirty="0"/>
              <a:t>its own </a:t>
            </a:r>
            <a:r>
              <a:rPr lang="en-US" altLang="ja-JP" sz="2800" dirty="0" smtClean="0"/>
              <a:t>employees in AB.</a:t>
            </a:r>
            <a:r>
              <a:rPr lang="en-US" altLang="ja-JP" sz="2800" dirty="0"/>
              <a:t/>
            </a:r>
            <a:br>
              <a:rPr lang="en-US" altLang="ja-JP" sz="2800" dirty="0"/>
            </a:br>
            <a:r>
              <a:rPr lang="en-US" altLang="ja-JP" sz="2800" dirty="0"/>
              <a:t>Therefore, </a:t>
            </a:r>
            <a:r>
              <a:rPr lang="en-US" altLang="ja-JP" sz="2800" dirty="0" smtClean="0"/>
              <a:t>She </a:t>
            </a:r>
            <a:r>
              <a:rPr lang="en-US" altLang="ja-JP" sz="2800" dirty="0"/>
              <a:t>can talk with people from other departments and change </a:t>
            </a:r>
            <a:r>
              <a:rPr lang="en-US" altLang="ja-JP" sz="2800" dirty="0" smtClean="0"/>
              <a:t>her mood.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3806797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674691"/>
          </a:xfrm>
        </p:spPr>
        <p:txBody>
          <a:bodyPr>
            <a:normAutofit/>
          </a:bodyPr>
          <a:lstStyle/>
          <a:p>
            <a:r>
              <a:rPr lang="ja-JP" altLang="en-US" sz="3200" dirty="0" smtClean="0"/>
              <a:t>１１．</a:t>
            </a:r>
            <a:r>
              <a:rPr lang="ja-JP" altLang="en-US" sz="3200" dirty="0"/>
              <a:t>複合現実（ＭＲ</a:t>
            </a:r>
            <a:r>
              <a:rPr lang="ja-JP" altLang="en-US" sz="3200" dirty="0" smtClean="0"/>
              <a:t>）、テレワーク、オンライン会議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12057" y="573091"/>
            <a:ext cx="4850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１）テレワークでの生産性</a:t>
            </a:r>
            <a:endParaRPr lang="en-US" altLang="ja-JP" sz="32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203A-EB9E-4684-8939-4ED52F2B967F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0" y="1678428"/>
            <a:ext cx="4280875" cy="490331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890" y="1360854"/>
            <a:ext cx="5335215" cy="536062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163068" y="598881"/>
            <a:ext cx="4850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２</a:t>
            </a:r>
            <a:r>
              <a:rPr lang="ja-JP" altLang="en-US" sz="3200" dirty="0" smtClean="0"/>
              <a:t>）</a:t>
            </a:r>
            <a:r>
              <a:rPr lang="en-US" altLang="ja-JP" sz="3200" dirty="0" smtClean="0"/>
              <a:t>MR</a:t>
            </a:r>
            <a:endParaRPr lang="en-US" altLang="ja-JP" sz="3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383151" y="4130087"/>
            <a:ext cx="26650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・遠隔会議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・海外技術指導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・技能伝承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・整備の効率化</a:t>
            </a:r>
            <a:endParaRPr kumimoji="1" lang="ja-JP" altLang="en-US" sz="2800" dirty="0"/>
          </a:p>
        </p:txBody>
      </p:sp>
      <p:sp>
        <p:nvSpPr>
          <p:cNvPr id="10" name="角丸四角形吹き出し 9"/>
          <p:cNvSpPr/>
          <p:nvPr/>
        </p:nvSpPr>
        <p:spPr>
          <a:xfrm>
            <a:off x="7301132" y="1955409"/>
            <a:ext cx="1309468" cy="872197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ヘッド</a:t>
            </a:r>
            <a:endParaRPr kumimoji="1" lang="en-US" altLang="ja-JP" sz="2800" dirty="0" smtClean="0"/>
          </a:p>
          <a:p>
            <a:pPr algn="ctr"/>
            <a:r>
              <a:rPr lang="ja-JP" altLang="en-US" sz="2800" dirty="0"/>
              <a:t>セット</a:t>
            </a:r>
            <a:endParaRPr kumimoji="1" lang="ja-JP" altLang="en-US" sz="2800" dirty="0"/>
          </a:p>
        </p:txBody>
      </p:sp>
      <p:sp>
        <p:nvSpPr>
          <p:cNvPr id="8" name="右矢印 7"/>
          <p:cNvSpPr/>
          <p:nvPr/>
        </p:nvSpPr>
        <p:spPr>
          <a:xfrm>
            <a:off x="4360985" y="3784209"/>
            <a:ext cx="562905" cy="4642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301132" y="813342"/>
            <a:ext cx="4992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出典：日本経済新聞</a:t>
            </a:r>
            <a:r>
              <a:rPr kumimoji="1" lang="en-US" altLang="ja-JP" sz="2400" dirty="0" smtClean="0"/>
              <a:t>2020.9.2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259105" y="1625177"/>
            <a:ext cx="1789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/>
              <a:t>Microsoft </a:t>
            </a:r>
            <a:r>
              <a:rPr lang="en-US" altLang="ja-JP" sz="2800" b="1" dirty="0" smtClean="0"/>
              <a:t>HoloLens2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89977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02518"/>
            <a:ext cx="11736432" cy="578304"/>
          </a:xfrm>
        </p:spPr>
        <p:txBody>
          <a:bodyPr>
            <a:normAutofit fontScale="90000"/>
          </a:bodyPr>
          <a:lstStyle/>
          <a:p>
            <a:r>
              <a:rPr lang="ja-JP" altLang="en-US" sz="3200" dirty="0" smtClean="0"/>
              <a:t>１２．</a:t>
            </a:r>
            <a:r>
              <a:rPr lang="ja-JP" altLang="en-US" sz="3200" dirty="0"/>
              <a:t>ＲＰＡ</a:t>
            </a:r>
            <a:r>
              <a:rPr lang="en-US" altLang="ja-JP" sz="3200" dirty="0"/>
              <a:t>(</a:t>
            </a:r>
            <a:r>
              <a:rPr lang="en-US" altLang="ja-JP" sz="3200" dirty="0">
                <a:latin typeface="+mn-ea"/>
                <a:ea typeface="+mn-ea"/>
              </a:rPr>
              <a:t>Robotic process automation</a:t>
            </a:r>
            <a:r>
              <a:rPr lang="ja-JP" altLang="en-US" sz="3200" dirty="0" err="1"/>
              <a:t>、</a:t>
            </a:r>
            <a:r>
              <a:rPr lang="ja-JP" altLang="en-US" sz="3200" dirty="0"/>
              <a:t>業務の効率化、業務の自動化</a:t>
            </a:r>
            <a:r>
              <a:rPr lang="en-US" altLang="ja-JP" sz="3200" dirty="0" smtClean="0"/>
              <a:t>)</a:t>
            </a:r>
            <a:endParaRPr kumimoji="1" lang="ja-JP" altLang="en-US" sz="3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203A-EB9E-4684-8939-4ED52F2B967F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48" y="3317735"/>
            <a:ext cx="11814629" cy="2974733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19290" y="6333438"/>
            <a:ext cx="3156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コピー機でスキャン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426960" y="6313460"/>
            <a:ext cx="4273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データスキャン・内容確認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403771" y="6314367"/>
            <a:ext cx="3156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顧客様式に変換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5616" y="626370"/>
            <a:ext cx="45774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１．業務の自働化</a:t>
            </a:r>
            <a:endParaRPr lang="en-US" altLang="ja-JP" sz="2800" dirty="0"/>
          </a:p>
          <a:p>
            <a:r>
              <a:rPr lang="ja-JP" altLang="en-US" sz="2800" dirty="0"/>
              <a:t>・データ入力</a:t>
            </a:r>
            <a:br>
              <a:rPr lang="ja-JP" altLang="en-US" sz="2800" dirty="0"/>
            </a:br>
            <a:r>
              <a:rPr lang="ja-JP" altLang="en-US" sz="2800" dirty="0"/>
              <a:t>・帳簿入力や伝票作成</a:t>
            </a:r>
            <a:br>
              <a:rPr lang="ja-JP" altLang="en-US" sz="2800" dirty="0"/>
            </a:br>
            <a:r>
              <a:rPr lang="ja-JP" altLang="en-US" sz="2800" dirty="0"/>
              <a:t>・顧客データの管理</a:t>
            </a:r>
            <a:br>
              <a:rPr lang="ja-JP" altLang="en-US" sz="2800" dirty="0"/>
            </a:br>
            <a:r>
              <a:rPr lang="ja-JP" altLang="en-US" sz="2800" dirty="0"/>
              <a:t>・ダイレクトメールの発送業務</a:t>
            </a:r>
            <a:endParaRPr lang="en-US" altLang="ja-JP" sz="2800" dirty="0"/>
          </a:p>
          <a:p>
            <a:r>
              <a:rPr kumimoji="1" lang="ja-JP" altLang="en-US" sz="2800" dirty="0"/>
              <a:t>・輸出入事務代行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881113" y="671245"/>
            <a:ext cx="36278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２．ｶﾞｲﾀﾞﾝｽによる案内</a:t>
            </a:r>
            <a:endParaRPr lang="en-US" altLang="ja-JP" sz="2800" dirty="0"/>
          </a:p>
          <a:p>
            <a:r>
              <a:rPr lang="ja-JP" altLang="en-US" sz="2800" dirty="0"/>
              <a:t>・電話音声案内</a:t>
            </a:r>
            <a:endParaRPr lang="en-US" altLang="ja-JP" sz="2800" dirty="0"/>
          </a:p>
          <a:p>
            <a:r>
              <a:rPr kumimoji="1" lang="ja-JP" altLang="en-US" sz="2800" dirty="0"/>
              <a:t>・</a:t>
            </a:r>
            <a:r>
              <a:rPr kumimoji="1" lang="en-US" altLang="ja-JP" sz="2800" dirty="0"/>
              <a:t>PC</a:t>
            </a:r>
            <a:r>
              <a:rPr kumimoji="1" lang="ja-JP" altLang="en-US" sz="2800" dirty="0" err="1"/>
              <a:t>、</a:t>
            </a:r>
            <a:r>
              <a:rPr kumimoji="1" lang="ja-JP" altLang="en-US" sz="2800" dirty="0"/>
              <a:t>携帯</a:t>
            </a:r>
            <a:endParaRPr kumimoji="1" lang="en-US" altLang="ja-JP" sz="2800" dirty="0"/>
          </a:p>
          <a:p>
            <a:r>
              <a:rPr lang="ja-JP" altLang="en-US" sz="2800" dirty="0"/>
              <a:t>　良くある質問など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610600" y="690943"/>
            <a:ext cx="34770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３．データの共有化による利用</a:t>
            </a:r>
            <a:endParaRPr lang="en-US" altLang="ja-JP" sz="2800" dirty="0"/>
          </a:p>
          <a:p>
            <a:r>
              <a:rPr lang="ja-JP" altLang="en-US" sz="2800" dirty="0"/>
              <a:t>・データの再入力軽減</a:t>
            </a:r>
            <a:endParaRPr lang="en-US" altLang="ja-JP" sz="2800" dirty="0"/>
          </a:p>
          <a:p>
            <a:r>
              <a:rPr kumimoji="1" lang="ja-JP" altLang="en-US" sz="2800" dirty="0"/>
              <a:t>　</a:t>
            </a:r>
            <a:r>
              <a:rPr kumimoji="1" lang="en-US" altLang="ja-JP" sz="2800" dirty="0" err="1"/>
              <a:t>iPAD</a:t>
            </a:r>
            <a:r>
              <a:rPr kumimoji="1" lang="ja-JP" altLang="en-US" sz="2800" dirty="0" err="1"/>
              <a:t>、</a:t>
            </a:r>
            <a:r>
              <a:rPr kumimoji="1" lang="ja-JP" altLang="en-US" sz="2800" dirty="0"/>
              <a:t>ｽﾏｰﾄﾌｫｰﾝ等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823057" y="2897200"/>
            <a:ext cx="2593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例：帳票</a:t>
            </a:r>
            <a:r>
              <a:rPr lang="ja-JP" altLang="en-US" sz="2800" dirty="0"/>
              <a:t>読込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567058" y="2487127"/>
            <a:ext cx="34770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４．業務の自動化</a:t>
            </a:r>
            <a:endParaRPr lang="en-US" altLang="ja-JP" sz="2800" dirty="0"/>
          </a:p>
          <a:p>
            <a:r>
              <a:rPr kumimoji="1" lang="ja-JP" altLang="en-US" sz="2800" dirty="0"/>
              <a:t>　</a:t>
            </a:r>
            <a:r>
              <a:rPr lang="ja-JP" altLang="en-US" sz="2800" dirty="0"/>
              <a:t>ミドルバックオフィス</a:t>
            </a:r>
          </a:p>
          <a:p>
            <a:endParaRPr kumimoji="1" lang="ja-JP" altLang="en-US" sz="2800" dirty="0"/>
          </a:p>
        </p:txBody>
      </p:sp>
      <p:sp>
        <p:nvSpPr>
          <p:cNvPr id="13" name="正方形/長方形 12"/>
          <p:cNvSpPr/>
          <p:nvPr/>
        </p:nvSpPr>
        <p:spPr>
          <a:xfrm>
            <a:off x="9982200" y="3471964"/>
            <a:ext cx="20140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/>
              <a:t>出典：東日本</a:t>
            </a:r>
            <a:r>
              <a:rPr lang="en-US" altLang="ja-JP" sz="2000" dirty="0"/>
              <a:t>NTT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74752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42948"/>
            <a:ext cx="12090400" cy="484789"/>
          </a:xfrm>
        </p:spPr>
        <p:txBody>
          <a:bodyPr>
            <a:normAutofit fontScale="90000"/>
          </a:bodyPr>
          <a:lstStyle/>
          <a:p>
            <a:r>
              <a:rPr lang="ja-JP" altLang="en-US" sz="3200" dirty="0" smtClean="0"/>
              <a:t>１３．</a:t>
            </a:r>
            <a:r>
              <a:rPr lang="ja-JP" altLang="en-US" sz="3200" dirty="0"/>
              <a:t>ＲＰＡ</a:t>
            </a:r>
            <a:r>
              <a:rPr lang="en-US" altLang="ja-JP" sz="3200" dirty="0" smtClean="0"/>
              <a:t>(</a:t>
            </a:r>
            <a:r>
              <a:rPr lang="ja-JP" altLang="en-US" sz="3200" dirty="0" smtClean="0"/>
              <a:t>文字の自動読み取り</a:t>
            </a:r>
            <a:r>
              <a:rPr lang="en-US" altLang="ja-JP" sz="3200" dirty="0" smtClean="0"/>
              <a:t>)</a:t>
            </a:r>
            <a:endParaRPr kumimoji="1" lang="ja-JP" altLang="en-US" sz="3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203A-EB9E-4684-8939-4ED52F2B967F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913" y="751308"/>
            <a:ext cx="8784772" cy="285325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913" y="3706016"/>
            <a:ext cx="8465458" cy="318101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59227" y="1276090"/>
            <a:ext cx="1712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読取精度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70111" y="3867730"/>
            <a:ext cx="1712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稼動削減</a:t>
            </a: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301170" y="567730"/>
            <a:ext cx="1592943" cy="4847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/>
              <a:t>読取り例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653486" y="5710019"/>
            <a:ext cx="1280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出典：</a:t>
            </a:r>
            <a:endParaRPr kumimoji="1" lang="en-US" altLang="ja-JP" dirty="0"/>
          </a:p>
          <a:p>
            <a:r>
              <a:rPr kumimoji="1" lang="ja-JP" altLang="en-US" dirty="0"/>
              <a:t>東日本</a:t>
            </a:r>
            <a:r>
              <a:rPr kumimoji="1" lang="en-US" altLang="ja-JP" dirty="0"/>
              <a:t>NTT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71550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42948"/>
            <a:ext cx="12090400" cy="484789"/>
          </a:xfrm>
        </p:spPr>
        <p:txBody>
          <a:bodyPr>
            <a:normAutofit fontScale="90000"/>
          </a:bodyPr>
          <a:lstStyle/>
          <a:p>
            <a:r>
              <a:rPr lang="ja-JP" altLang="en-US" sz="3200" dirty="0" smtClean="0"/>
              <a:t>１４．従来型テレワークの課題</a:t>
            </a:r>
            <a:endParaRPr kumimoji="1" lang="ja-JP" altLang="en-US" sz="3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203A-EB9E-4684-8939-4ED52F2B967F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40" y="743436"/>
            <a:ext cx="4440428" cy="265290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996" y="527737"/>
            <a:ext cx="5299918" cy="5846813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6360886" y="6204531"/>
            <a:ext cx="4992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出典：日本経済新聞</a:t>
            </a:r>
            <a:r>
              <a:rPr kumimoji="1" lang="en-US" altLang="ja-JP" sz="2400" dirty="0" smtClean="0"/>
              <a:t>2020.6.16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19327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36617" y="0"/>
            <a:ext cx="9144000" cy="532266"/>
          </a:xfrm>
        </p:spPr>
        <p:txBody>
          <a:bodyPr>
            <a:normAutofit/>
          </a:bodyPr>
          <a:lstStyle/>
          <a:p>
            <a:r>
              <a:rPr kumimoji="1" lang="ja-JP" altLang="en-US" sz="3200" dirty="0"/>
              <a:t>目次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798286" y="532266"/>
            <a:ext cx="11045371" cy="6325734"/>
          </a:xfrm>
        </p:spPr>
        <p:txBody>
          <a:bodyPr>
            <a:noAutofit/>
          </a:bodyPr>
          <a:lstStyle/>
          <a:p>
            <a:pPr algn="l"/>
            <a:r>
              <a:rPr lang="ja-JP" altLang="en-US" dirty="0"/>
              <a:t>１</a:t>
            </a:r>
            <a:r>
              <a:rPr lang="ja-JP" altLang="en-US" dirty="0" smtClean="0"/>
              <a:t>．</a:t>
            </a:r>
            <a:r>
              <a:rPr lang="en-US" altLang="ja-JP" dirty="0"/>
              <a:t> OECD</a:t>
            </a:r>
            <a:r>
              <a:rPr lang="ja-JP" altLang="en-US" dirty="0"/>
              <a:t>加盟諸国の労働</a:t>
            </a:r>
            <a:r>
              <a:rPr lang="ja-JP" altLang="en-US" dirty="0" smtClean="0"/>
              <a:t>生産性</a:t>
            </a:r>
            <a:endParaRPr lang="en-US" altLang="ja-JP" dirty="0"/>
          </a:p>
          <a:p>
            <a:pPr algn="l"/>
            <a:r>
              <a:rPr kumimoji="1" lang="ja-JP" altLang="en-US" dirty="0" smtClean="0"/>
              <a:t>２．</a:t>
            </a:r>
            <a:r>
              <a:rPr lang="ja-JP" altLang="en-US" dirty="0" smtClean="0"/>
              <a:t>企業</a:t>
            </a:r>
            <a:r>
              <a:rPr lang="ja-JP" altLang="en-US" dirty="0"/>
              <a:t>の</a:t>
            </a:r>
            <a:r>
              <a:rPr lang="en-US" altLang="ja-JP" dirty="0"/>
              <a:t>IT</a:t>
            </a:r>
            <a:r>
              <a:rPr lang="ja-JP" altLang="en-US" dirty="0" smtClean="0"/>
              <a:t>投資</a:t>
            </a:r>
            <a:endParaRPr kumimoji="1" lang="en-US" altLang="ja-JP" dirty="0" smtClean="0"/>
          </a:p>
          <a:p>
            <a:pPr algn="l"/>
            <a:r>
              <a:rPr lang="ja-JP" altLang="en-US" dirty="0"/>
              <a:t>３．在宅勤務の</a:t>
            </a:r>
            <a:r>
              <a:rPr lang="ja-JP" altLang="en-US" dirty="0" smtClean="0"/>
              <a:t>生産性</a:t>
            </a:r>
            <a:endParaRPr lang="en-US" altLang="ja-JP" dirty="0" smtClean="0"/>
          </a:p>
          <a:p>
            <a:pPr algn="l"/>
            <a:r>
              <a:rPr lang="ja-JP" altLang="en-US" dirty="0"/>
              <a:t>４．在宅勤務できる人の</a:t>
            </a:r>
            <a:r>
              <a:rPr lang="ja-JP" altLang="en-US" dirty="0" smtClean="0"/>
              <a:t>割合</a:t>
            </a:r>
            <a:endParaRPr lang="en-US" altLang="ja-JP" dirty="0" smtClean="0"/>
          </a:p>
          <a:p>
            <a:pPr algn="l"/>
            <a:r>
              <a:rPr lang="ja-JP" altLang="en-US" dirty="0"/>
              <a:t>５．テレワークの割合は職種に</a:t>
            </a:r>
            <a:r>
              <a:rPr lang="ja-JP" altLang="en-US" dirty="0" smtClean="0"/>
              <a:t>依存</a:t>
            </a:r>
            <a:endParaRPr lang="en-US" altLang="ja-JP" dirty="0" smtClean="0"/>
          </a:p>
          <a:p>
            <a:pPr algn="l"/>
            <a:r>
              <a:rPr lang="ja-JP" altLang="en-US" dirty="0"/>
              <a:t>６</a:t>
            </a:r>
            <a:r>
              <a:rPr lang="ja-JP" altLang="en-US" dirty="0" smtClean="0"/>
              <a:t>．</a:t>
            </a:r>
            <a:r>
              <a:rPr lang="ja-JP" altLang="en-US" dirty="0"/>
              <a:t>場所にとらわれない働き方を</a:t>
            </a:r>
            <a:r>
              <a:rPr lang="ja-JP" altLang="en-US" dirty="0" smtClean="0"/>
              <a:t>重視</a:t>
            </a:r>
            <a:endParaRPr lang="en-US" altLang="ja-JP" dirty="0" smtClean="0"/>
          </a:p>
          <a:p>
            <a:pPr algn="l"/>
            <a:r>
              <a:rPr lang="ja-JP" altLang="en-US" dirty="0"/>
              <a:t>７</a:t>
            </a:r>
            <a:r>
              <a:rPr lang="ja-JP" altLang="en-US" dirty="0" smtClean="0"/>
              <a:t>．</a:t>
            </a:r>
            <a:r>
              <a:rPr lang="ja-JP" altLang="en-US" dirty="0"/>
              <a:t>テレワークで生産性を高める</a:t>
            </a:r>
            <a:r>
              <a:rPr lang="ja-JP" altLang="en-US" dirty="0" smtClean="0"/>
              <a:t>取り組み</a:t>
            </a:r>
            <a:endParaRPr lang="en-US" altLang="ja-JP" dirty="0"/>
          </a:p>
          <a:p>
            <a:pPr algn="l"/>
            <a:r>
              <a:rPr lang="ja-JP" altLang="en-US" dirty="0"/>
              <a:t>８</a:t>
            </a:r>
            <a:r>
              <a:rPr lang="ja-JP" altLang="en-US" dirty="0" smtClean="0"/>
              <a:t>．</a:t>
            </a:r>
            <a:r>
              <a:rPr lang="ja-JP" altLang="en-US" dirty="0"/>
              <a:t>分散型</a:t>
            </a:r>
            <a:r>
              <a:rPr lang="ja-JP" altLang="en-US" dirty="0" smtClean="0"/>
              <a:t>ワーク</a:t>
            </a:r>
            <a:endParaRPr lang="en-US" altLang="ja-JP" dirty="0"/>
          </a:p>
          <a:p>
            <a:pPr algn="l"/>
            <a:r>
              <a:rPr lang="ja-JP" altLang="en-US" dirty="0"/>
              <a:t>９</a:t>
            </a:r>
            <a:r>
              <a:rPr lang="ja-JP" altLang="en-US" dirty="0" smtClean="0"/>
              <a:t>．</a:t>
            </a:r>
            <a:r>
              <a:rPr lang="ja-JP" altLang="en-US" dirty="0"/>
              <a:t>アクティビティ・ベースド・</a:t>
            </a:r>
            <a:r>
              <a:rPr lang="ja-JP" altLang="en-US" dirty="0" smtClean="0"/>
              <a:t>ワーキング</a:t>
            </a:r>
            <a:r>
              <a:rPr lang="ja-JP" altLang="en-US" dirty="0"/>
              <a:t>（</a:t>
            </a:r>
            <a:r>
              <a:rPr lang="en-US" altLang="ja-JP" dirty="0"/>
              <a:t>ABW</a:t>
            </a:r>
            <a:r>
              <a:rPr lang="ja-JP" altLang="en-US" dirty="0"/>
              <a:t>）</a:t>
            </a:r>
            <a:r>
              <a:rPr lang="ja-JP" altLang="en-US" dirty="0" smtClean="0"/>
              <a:t>導入効果</a:t>
            </a:r>
            <a:endParaRPr lang="en-US" altLang="ja-JP" dirty="0" smtClean="0"/>
          </a:p>
          <a:p>
            <a:pPr algn="l"/>
            <a:r>
              <a:rPr lang="ja-JP" altLang="en-US" dirty="0" smtClean="0"/>
              <a:t>１</a:t>
            </a:r>
            <a:r>
              <a:rPr lang="ja-JP" altLang="en-US" dirty="0"/>
              <a:t>０．サテライトオフィス（</a:t>
            </a:r>
            <a:r>
              <a:rPr lang="en-US" altLang="ja-JP" dirty="0">
                <a:latin typeface="+mj-ea"/>
              </a:rPr>
              <a:t>AB</a:t>
            </a:r>
            <a:r>
              <a:rPr lang="en-US" altLang="ja-JP" dirty="0" smtClean="0"/>
              <a:t>)</a:t>
            </a:r>
            <a:endParaRPr lang="en-US" altLang="ja-JP" dirty="0"/>
          </a:p>
          <a:p>
            <a:pPr algn="l"/>
            <a:r>
              <a:rPr lang="ja-JP" altLang="en-US" dirty="0" smtClean="0"/>
              <a:t>１１．</a:t>
            </a:r>
            <a:r>
              <a:rPr lang="ja-JP" altLang="en-US" dirty="0"/>
              <a:t>複合現実（ＭＲ）、テレワーク、オンライン</a:t>
            </a:r>
            <a:r>
              <a:rPr lang="ja-JP" altLang="en-US" dirty="0" smtClean="0"/>
              <a:t>会議</a:t>
            </a:r>
            <a:endParaRPr lang="en-US" altLang="ja-JP" dirty="0"/>
          </a:p>
          <a:p>
            <a:pPr algn="l"/>
            <a:r>
              <a:rPr lang="ja-JP" altLang="en-US" dirty="0" smtClean="0"/>
              <a:t>１２．</a:t>
            </a:r>
            <a:r>
              <a:rPr lang="ja-JP" altLang="en-US" dirty="0"/>
              <a:t>ＲＰＡ</a:t>
            </a:r>
            <a:r>
              <a:rPr lang="en-US" altLang="ja-JP" dirty="0"/>
              <a:t>(</a:t>
            </a:r>
            <a:r>
              <a:rPr lang="en-US" altLang="ja-JP" dirty="0">
                <a:latin typeface="+mn-ea"/>
              </a:rPr>
              <a:t>Robotic process automation</a:t>
            </a:r>
            <a:r>
              <a:rPr lang="ja-JP" altLang="en-US" dirty="0" err="1"/>
              <a:t>、</a:t>
            </a:r>
            <a:r>
              <a:rPr lang="ja-JP" altLang="en-US" dirty="0"/>
              <a:t>業務の効率化、業務の自動化</a:t>
            </a:r>
            <a:r>
              <a:rPr lang="en-US" altLang="ja-JP" dirty="0" smtClean="0"/>
              <a:t>)</a:t>
            </a:r>
          </a:p>
          <a:p>
            <a:pPr algn="l"/>
            <a:r>
              <a:rPr lang="ja-JP" altLang="en-US" dirty="0" smtClean="0"/>
              <a:t>１３．</a:t>
            </a:r>
            <a:r>
              <a:rPr lang="ja-JP" altLang="en-US" dirty="0"/>
              <a:t>ＲＰＡ</a:t>
            </a:r>
            <a:r>
              <a:rPr lang="en-US" altLang="ja-JP" dirty="0"/>
              <a:t>(</a:t>
            </a:r>
            <a:r>
              <a:rPr lang="ja-JP" altLang="en-US" dirty="0"/>
              <a:t>文字の自動読み取り</a:t>
            </a:r>
            <a:r>
              <a:rPr lang="en-US" altLang="ja-JP" dirty="0" smtClean="0"/>
              <a:t>)</a:t>
            </a:r>
          </a:p>
          <a:p>
            <a:pPr algn="l"/>
            <a:r>
              <a:rPr lang="ja-JP" altLang="en-US" dirty="0" smtClean="0"/>
              <a:t>１４．</a:t>
            </a:r>
            <a:r>
              <a:rPr lang="ja-JP" altLang="en-US" dirty="0"/>
              <a:t>従来型テレワークの課題</a:t>
            </a:r>
            <a:endParaRPr lang="en-US" altLang="ja-JP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203A-EB9E-4684-8939-4ED52F2B967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577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05428" y="0"/>
            <a:ext cx="9144000" cy="532266"/>
          </a:xfrm>
        </p:spPr>
        <p:txBody>
          <a:bodyPr>
            <a:normAutofit/>
          </a:bodyPr>
          <a:lstStyle/>
          <a:p>
            <a:r>
              <a:rPr lang="ja-JP" altLang="en-US" sz="3200" dirty="0"/>
              <a:t>１</a:t>
            </a:r>
            <a:r>
              <a:rPr lang="ja-JP" altLang="en-US" sz="3200" dirty="0" smtClean="0"/>
              <a:t>．</a:t>
            </a:r>
            <a:r>
              <a:rPr lang="en-US" altLang="ja-JP" sz="3200" dirty="0" smtClean="0"/>
              <a:t>OECD</a:t>
            </a:r>
            <a:r>
              <a:rPr lang="ja-JP" altLang="en-US" sz="3200" dirty="0" smtClean="0"/>
              <a:t>加盟諸国の労働生産性</a:t>
            </a:r>
            <a:endParaRPr kumimoji="1" lang="ja-JP" altLang="en-US" sz="32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203A-EB9E-4684-8939-4ED52F2B967F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/>
          <a:srcRect l="-1" r="-2860" b="39888"/>
          <a:stretch/>
        </p:blipFill>
        <p:spPr>
          <a:xfrm>
            <a:off x="0" y="532266"/>
            <a:ext cx="4904096" cy="559362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4797083" y="1276384"/>
            <a:ext cx="24745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アイルランド １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＄</a:t>
            </a:r>
            <a:r>
              <a:rPr kumimoji="1" lang="en-US" altLang="ja-JP" sz="2800" dirty="0" smtClean="0"/>
              <a:t>17,887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94311" y="4825218"/>
            <a:ext cx="1642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日本　</a:t>
            </a:r>
            <a:r>
              <a:rPr kumimoji="1" lang="en-US" altLang="ja-JP" sz="2800" dirty="0" smtClean="0"/>
              <a:t>2</a:t>
            </a:r>
            <a:r>
              <a:rPr kumimoji="1" lang="ja-JP" altLang="en-US" sz="2800" dirty="0" smtClean="0"/>
              <a:t>１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＄</a:t>
            </a:r>
            <a:r>
              <a:rPr kumimoji="1" lang="en-US" altLang="ja-JP" sz="2800" dirty="0" smtClean="0"/>
              <a:t>81,258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94311" y="5779325"/>
            <a:ext cx="1642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平均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＄</a:t>
            </a:r>
            <a:r>
              <a:rPr lang="en-US" altLang="ja-JP" sz="2800" dirty="0" smtClean="0"/>
              <a:t>98</a:t>
            </a:r>
            <a:r>
              <a:rPr kumimoji="1" lang="en-US" altLang="ja-JP" sz="2800" dirty="0" smtClean="0"/>
              <a:t>,921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966857" y="5936343"/>
            <a:ext cx="4992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出典：公益財団法人日本生産性本部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515622" y="2129863"/>
            <a:ext cx="66763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No effort was made to improve productivity.</a:t>
            </a:r>
            <a:br>
              <a:rPr lang="en-US" altLang="ja-JP" sz="2800" dirty="0"/>
            </a:br>
            <a:r>
              <a:rPr lang="en-US" altLang="ja-JP" sz="2800" dirty="0"/>
              <a:t>For example, they neglected to invest in automation and IT.</a:t>
            </a:r>
            <a:br>
              <a:rPr lang="en-US" altLang="ja-JP" sz="2800" dirty="0"/>
            </a:br>
            <a:r>
              <a:rPr lang="en-US" altLang="ja-JP" sz="2800" dirty="0" smtClean="0"/>
              <a:t>Instead, Hired </a:t>
            </a:r>
            <a:r>
              <a:rPr lang="en-US" altLang="ja-JP" sz="2800" dirty="0"/>
              <a:t>foreign workers to reduce </a:t>
            </a:r>
            <a:r>
              <a:rPr lang="en-US" altLang="ja-JP" sz="2800" dirty="0" smtClean="0"/>
              <a:t>costs</a:t>
            </a:r>
            <a:endParaRPr lang="en-US" altLang="ja-JP" sz="2800" dirty="0"/>
          </a:p>
          <a:p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064171" y="35300"/>
            <a:ext cx="3127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 smtClean="0"/>
              <a:t>Labour</a:t>
            </a:r>
            <a:r>
              <a:rPr kumimoji="1" lang="en-US" altLang="ja-JP" sz="2400" dirty="0" smtClean="0"/>
              <a:t> Productivity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38918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05428" y="0"/>
            <a:ext cx="9144000" cy="532266"/>
          </a:xfrm>
        </p:spPr>
        <p:txBody>
          <a:bodyPr>
            <a:normAutofit fontScale="90000"/>
          </a:bodyPr>
          <a:lstStyle/>
          <a:p>
            <a:r>
              <a:rPr lang="en-US" altLang="ja-JP" sz="3200" dirty="0" smtClean="0"/>
              <a:t>2</a:t>
            </a:r>
            <a:br>
              <a:rPr lang="en-US" altLang="ja-JP" sz="3200" dirty="0" smtClean="0"/>
            </a:br>
            <a:r>
              <a:rPr lang="ja-JP" altLang="en-US" sz="3200" dirty="0" smtClean="0"/>
              <a:t>２．企業の</a:t>
            </a:r>
            <a:r>
              <a:rPr lang="en-US" altLang="ja-JP" sz="3200" dirty="0" smtClean="0">
                <a:latin typeface="+mj-ea"/>
              </a:rPr>
              <a:t>IT</a:t>
            </a:r>
            <a:r>
              <a:rPr lang="ja-JP" altLang="en-US" sz="3200" dirty="0" smtClean="0"/>
              <a:t>投資</a:t>
            </a:r>
            <a:endParaRPr kumimoji="1" lang="ja-JP" altLang="en-US" sz="32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203A-EB9E-4684-8939-4ED52F2B967F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16" y="493584"/>
            <a:ext cx="6242970" cy="588667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966857" y="5936343"/>
            <a:ext cx="4992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出典：日本経済新聞</a:t>
            </a:r>
            <a:r>
              <a:rPr kumimoji="1" lang="en-US" altLang="ja-JP" sz="2400" dirty="0" smtClean="0"/>
              <a:t>2020.7.17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445828" y="952273"/>
            <a:ext cx="403497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Investing in IT</a:t>
            </a:r>
            <a:br>
              <a:rPr lang="en-US" altLang="ja-JP" sz="2800" dirty="0"/>
            </a:br>
            <a:r>
              <a:rPr lang="en-US" altLang="ja-JP" sz="2800" dirty="0"/>
              <a:t>Japan decreased by 20%</a:t>
            </a:r>
            <a:br>
              <a:rPr lang="en-US" altLang="ja-JP" sz="2800" dirty="0"/>
            </a:br>
            <a:r>
              <a:rPr lang="en-US" altLang="ja-JP" sz="2800" dirty="0"/>
              <a:t>US up 60%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21850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05428" y="0"/>
            <a:ext cx="9144000" cy="532266"/>
          </a:xfrm>
        </p:spPr>
        <p:txBody>
          <a:bodyPr>
            <a:normAutofit/>
          </a:bodyPr>
          <a:lstStyle/>
          <a:p>
            <a:r>
              <a:rPr lang="ja-JP" altLang="en-US" sz="3200" dirty="0" smtClean="0"/>
              <a:t>３．在宅勤務の生産性</a:t>
            </a:r>
            <a:endParaRPr kumimoji="1" lang="ja-JP" altLang="en-US" sz="32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203A-EB9E-4684-8939-4ED52F2B967F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382" y="659227"/>
            <a:ext cx="3486504" cy="606224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966857" y="6146347"/>
            <a:ext cx="4992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出典：日本経済新聞</a:t>
            </a:r>
            <a:r>
              <a:rPr kumimoji="1" lang="en-US" altLang="ja-JP" sz="2400" dirty="0" smtClean="0"/>
              <a:t>2020.9.29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34857" y="673005"/>
            <a:ext cx="70249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Survey of Japan Productivity Center</a:t>
            </a:r>
            <a:br>
              <a:rPr lang="en-US" altLang="ja-JP" sz="2800" dirty="0"/>
            </a:br>
            <a:r>
              <a:rPr lang="en-US" altLang="ja-JP" sz="2800" dirty="0"/>
              <a:t>Corporate telework ratio</a:t>
            </a:r>
            <a:br>
              <a:rPr lang="en-US" altLang="ja-JP" sz="2800" dirty="0"/>
            </a:br>
            <a:r>
              <a:rPr lang="en-US" altLang="ja-JP" sz="2800" dirty="0"/>
              <a:t>May 2020 Work efficiency decreased by 66.2%</a:t>
            </a:r>
            <a:br>
              <a:rPr lang="en-US" altLang="ja-JP" sz="2800" dirty="0"/>
            </a:br>
            <a:r>
              <a:rPr lang="en-US" altLang="ja-JP" sz="2800" dirty="0"/>
              <a:t>July 2020 Work efficiency decreased by 50.0</a:t>
            </a:r>
            <a:r>
              <a:rPr lang="en-US" altLang="ja-JP" sz="2800" dirty="0" smtClean="0"/>
              <a:t>%</a:t>
            </a:r>
            <a:endParaRPr lang="en-US" altLang="ja-JP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42443" y="6213342"/>
            <a:ext cx="1378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May 2020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934857" y="2606917"/>
            <a:ext cx="70249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Why productivity is different</a:t>
            </a:r>
          </a:p>
          <a:p>
            <a:r>
              <a:rPr lang="en-US" altLang="ja-JP" sz="2800" dirty="0"/>
              <a:t>USA</a:t>
            </a:r>
            <a:br>
              <a:rPr lang="en-US" altLang="ja-JP" sz="2800" dirty="0"/>
            </a:br>
            <a:r>
              <a:rPr lang="en-US" altLang="ja-JP" sz="2800" dirty="0" smtClean="0"/>
              <a:t>   Job-based </a:t>
            </a:r>
            <a:r>
              <a:rPr lang="en-US" altLang="ja-JP" sz="2800" dirty="0"/>
              <a:t>employment</a:t>
            </a:r>
            <a:br>
              <a:rPr lang="en-US" altLang="ja-JP" sz="2800" dirty="0"/>
            </a:br>
            <a:r>
              <a:rPr lang="en-US" altLang="ja-JP" sz="2800" dirty="0" smtClean="0"/>
              <a:t>     Job </a:t>
            </a:r>
            <a:r>
              <a:rPr lang="en-US" altLang="ja-JP" sz="2800" dirty="0"/>
              <a:t>description, working hours, and </a:t>
            </a:r>
            <a:r>
              <a:rPr lang="en-US" altLang="ja-JP" sz="2800" dirty="0" smtClean="0"/>
              <a:t>goal</a:t>
            </a:r>
          </a:p>
          <a:p>
            <a:r>
              <a:rPr lang="en-US" altLang="ja-JP" sz="2800" dirty="0"/>
              <a:t> </a:t>
            </a:r>
            <a:r>
              <a:rPr lang="en-US" altLang="ja-JP" sz="2800" dirty="0" smtClean="0"/>
              <a:t>    </a:t>
            </a:r>
            <a:r>
              <a:rPr lang="en-US" altLang="ja-JP" sz="2800" dirty="0"/>
              <a:t>setting have been decided</a:t>
            </a:r>
            <a:br>
              <a:rPr lang="en-US" altLang="ja-JP" sz="2800" dirty="0"/>
            </a:br>
            <a:r>
              <a:rPr lang="en-US" altLang="ja-JP" sz="2800" dirty="0"/>
              <a:t>Japan</a:t>
            </a:r>
            <a:br>
              <a:rPr lang="en-US" altLang="ja-JP" sz="2800" dirty="0"/>
            </a:br>
            <a:r>
              <a:rPr lang="en-US" altLang="ja-JP" sz="2800" dirty="0" smtClean="0"/>
              <a:t>   Membership-type </a:t>
            </a:r>
            <a:r>
              <a:rPr lang="en-US" altLang="ja-JP" sz="2800" dirty="0"/>
              <a:t>work style</a:t>
            </a:r>
            <a:br>
              <a:rPr lang="en-US" altLang="ja-JP" sz="2800" dirty="0"/>
            </a:br>
            <a:r>
              <a:rPr lang="en-US" altLang="ja-JP" sz="2800" dirty="0" smtClean="0"/>
              <a:t>       Do </a:t>
            </a:r>
            <a:r>
              <a:rPr lang="en-US" altLang="ja-JP" sz="2800" dirty="0"/>
              <a:t>work in </a:t>
            </a:r>
            <a:r>
              <a:rPr lang="en-US" altLang="ja-JP" sz="2800" dirty="0" smtClean="0"/>
              <a:t>teamwork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3491265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05428" y="0"/>
            <a:ext cx="9144000" cy="532266"/>
          </a:xfrm>
        </p:spPr>
        <p:txBody>
          <a:bodyPr>
            <a:normAutofit/>
          </a:bodyPr>
          <a:lstStyle/>
          <a:p>
            <a:r>
              <a:rPr lang="ja-JP" altLang="en-US" sz="3200" dirty="0" smtClean="0"/>
              <a:t>４．在宅勤務できる人の割合</a:t>
            </a:r>
            <a:endParaRPr kumimoji="1" lang="ja-JP" altLang="en-US" sz="32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203A-EB9E-4684-8939-4ED52F2B967F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160" y="628805"/>
            <a:ext cx="8591959" cy="539462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937829" y="6259810"/>
            <a:ext cx="4992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出典：日本経済新聞</a:t>
            </a:r>
            <a:r>
              <a:rPr kumimoji="1" lang="en-US" altLang="ja-JP" sz="2400" dirty="0" smtClean="0"/>
              <a:t>2020.7.5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1246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05428" y="0"/>
            <a:ext cx="9144000" cy="532266"/>
          </a:xfrm>
        </p:spPr>
        <p:txBody>
          <a:bodyPr>
            <a:normAutofit/>
          </a:bodyPr>
          <a:lstStyle/>
          <a:p>
            <a:r>
              <a:rPr lang="ja-JP" altLang="en-US" sz="3200" dirty="0"/>
              <a:t>５</a:t>
            </a:r>
            <a:r>
              <a:rPr lang="ja-JP" altLang="en-US" sz="3200" dirty="0" smtClean="0"/>
              <a:t>．</a:t>
            </a:r>
            <a:r>
              <a:rPr lang="ja-JP" altLang="en-US" sz="3200" dirty="0"/>
              <a:t>テレワーク</a:t>
            </a:r>
            <a:r>
              <a:rPr lang="ja-JP" altLang="en-US" sz="3200" dirty="0" smtClean="0"/>
              <a:t>の割合は職種に依存</a:t>
            </a:r>
            <a:endParaRPr kumimoji="1" lang="ja-JP" altLang="en-US" sz="32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203A-EB9E-4684-8939-4ED52F2B967F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049942" y="3418051"/>
            <a:ext cx="4992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出典：日本経済新聞</a:t>
            </a:r>
            <a:r>
              <a:rPr kumimoji="1" lang="en-US" altLang="ja-JP" sz="2400" dirty="0" smtClean="0"/>
              <a:t>2020.7.5</a:t>
            </a:r>
            <a:endParaRPr kumimoji="1" lang="ja-JP" altLang="en-US" sz="2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86" y="424530"/>
            <a:ext cx="7774171" cy="345518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03201" y="3771980"/>
            <a:ext cx="119887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・</a:t>
            </a:r>
            <a:r>
              <a:rPr lang="en-US" altLang="ja-JP" sz="2800" dirty="0" smtClean="0"/>
              <a:t>Ratio </a:t>
            </a:r>
            <a:r>
              <a:rPr lang="en-US" altLang="ja-JP" sz="2800" dirty="0"/>
              <a:t>of professionals such as engineers</a:t>
            </a:r>
            <a:br>
              <a:rPr lang="en-US" altLang="ja-JP" sz="2800" dirty="0"/>
            </a:br>
            <a:r>
              <a:rPr lang="ja-JP" altLang="en-US" sz="2800" dirty="0" smtClean="0"/>
              <a:t>　</a:t>
            </a:r>
            <a:r>
              <a:rPr lang="en-US" altLang="ja-JP" sz="2800" dirty="0" smtClean="0"/>
              <a:t>Japan </a:t>
            </a:r>
            <a:r>
              <a:rPr lang="en-US" altLang="ja-JP" sz="2800" dirty="0"/>
              <a:t>17</a:t>
            </a:r>
            <a:r>
              <a:rPr lang="en-US" altLang="ja-JP" sz="2800" dirty="0" smtClean="0"/>
              <a:t>%</a:t>
            </a:r>
            <a:r>
              <a:rPr lang="ja-JP" altLang="en-US" sz="2800" dirty="0" err="1" smtClean="0"/>
              <a:t>、</a:t>
            </a:r>
            <a:r>
              <a:rPr lang="en-US" altLang="ja-JP" sz="2800" dirty="0" smtClean="0"/>
              <a:t>United </a:t>
            </a:r>
            <a:r>
              <a:rPr lang="en-US" altLang="ja-JP" sz="2800" dirty="0"/>
              <a:t>States 36%</a:t>
            </a:r>
            <a:br>
              <a:rPr lang="en-US" altLang="ja-JP" sz="2800" dirty="0"/>
            </a:br>
            <a:r>
              <a:rPr lang="en-US" altLang="ja-JP" sz="2800" dirty="0" smtClean="0"/>
              <a:t>Telework </a:t>
            </a:r>
            <a:r>
              <a:rPr lang="en-US" altLang="ja-JP" sz="2800" dirty="0"/>
              <a:t>is easy for knowledge-intensive occupations such as IT engineers, engineers, legal affairs, and </a:t>
            </a:r>
            <a:r>
              <a:rPr lang="en-US" altLang="ja-JP" sz="2800" dirty="0" smtClean="0"/>
              <a:t>finance</a:t>
            </a:r>
          </a:p>
          <a:p>
            <a:r>
              <a:rPr lang="ja-JP" altLang="en-US" sz="2800" dirty="0" smtClean="0"/>
              <a:t>・</a:t>
            </a:r>
            <a:r>
              <a:rPr lang="en-US" altLang="ja-JP" sz="2800" dirty="0" smtClean="0"/>
              <a:t>Ratio </a:t>
            </a:r>
            <a:r>
              <a:rPr lang="en-US" altLang="ja-JP" sz="2800" dirty="0"/>
              <a:t>of service / sales workers</a:t>
            </a:r>
            <a:br>
              <a:rPr lang="en-US" altLang="ja-JP" sz="2800" dirty="0"/>
            </a:br>
            <a:r>
              <a:rPr lang="ja-JP" altLang="en-US" sz="2800" dirty="0" smtClean="0"/>
              <a:t>　</a:t>
            </a:r>
            <a:r>
              <a:rPr lang="en-US" altLang="ja-JP" sz="2800" dirty="0" smtClean="0"/>
              <a:t>Japan</a:t>
            </a:r>
            <a:r>
              <a:rPr lang="en-US" altLang="ja-JP" sz="2800" dirty="0"/>
              <a:t>: 27</a:t>
            </a:r>
            <a:r>
              <a:rPr lang="en-US" altLang="ja-JP" sz="2800" dirty="0" smtClean="0"/>
              <a:t>%</a:t>
            </a:r>
            <a:r>
              <a:rPr lang="ja-JP" altLang="en-US" sz="2800" dirty="0" err="1" smtClean="0"/>
              <a:t>、</a:t>
            </a:r>
            <a:r>
              <a:rPr lang="en-US" altLang="ja-JP" sz="2800" dirty="0" smtClean="0"/>
              <a:t>United </a:t>
            </a:r>
            <a:r>
              <a:rPr lang="en-US" altLang="ja-JP" sz="2800" dirty="0"/>
              <a:t>States: 18%</a:t>
            </a:r>
            <a:br>
              <a:rPr lang="en-US" altLang="ja-JP" sz="2800" dirty="0"/>
            </a:br>
            <a:r>
              <a:rPr lang="en-US" altLang="ja-JP" sz="2800" dirty="0"/>
              <a:t>Service / sales workers need to meet customers </a:t>
            </a:r>
            <a:r>
              <a:rPr lang="en-US" altLang="ja-JP" sz="2800" dirty="0" smtClean="0"/>
              <a:t>directly </a:t>
            </a:r>
            <a:r>
              <a:rPr lang="en-US" altLang="ja-JP" sz="2800" dirty="0"/>
              <a:t>and </a:t>
            </a:r>
            <a:r>
              <a:rPr lang="en-US" altLang="ja-JP" sz="2800" dirty="0" smtClean="0"/>
              <a:t>telework </a:t>
            </a:r>
            <a:r>
              <a:rPr lang="en-US" altLang="ja-JP" sz="2800" dirty="0"/>
              <a:t>is </a:t>
            </a:r>
            <a:r>
              <a:rPr lang="en-US" altLang="ja-JP" sz="2800" dirty="0" smtClean="0"/>
              <a:t>difficult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8497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05428" y="0"/>
            <a:ext cx="9144000" cy="532266"/>
          </a:xfrm>
        </p:spPr>
        <p:txBody>
          <a:bodyPr>
            <a:normAutofit/>
          </a:bodyPr>
          <a:lstStyle/>
          <a:p>
            <a:r>
              <a:rPr lang="ja-JP" altLang="en-US" sz="3200" dirty="0" smtClean="0">
                <a:latin typeface="+mj-ea"/>
              </a:rPr>
              <a:t>６．</a:t>
            </a:r>
            <a:r>
              <a:rPr lang="ja-JP" altLang="en-US" sz="3200" dirty="0" smtClean="0"/>
              <a:t>場所にとらわれない働き方を重視</a:t>
            </a:r>
            <a:endParaRPr kumimoji="1" lang="ja-JP" altLang="en-US" sz="32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203A-EB9E-4684-8939-4ED52F2B967F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705" y="952273"/>
            <a:ext cx="10618149" cy="417705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734629" y="6125517"/>
            <a:ext cx="4992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出典：日本経済新聞</a:t>
            </a:r>
            <a:r>
              <a:rPr kumimoji="1" lang="en-US" altLang="ja-JP" sz="2400" dirty="0" smtClean="0"/>
              <a:t>2020.7.5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48706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05428" y="0"/>
            <a:ext cx="9144000" cy="532266"/>
          </a:xfrm>
        </p:spPr>
        <p:txBody>
          <a:bodyPr>
            <a:normAutofit/>
          </a:bodyPr>
          <a:lstStyle/>
          <a:p>
            <a:r>
              <a:rPr lang="ja-JP" altLang="en-US" sz="3200" dirty="0" smtClean="0"/>
              <a:t>７．テレワークで生産性を高める取り組み</a:t>
            </a:r>
            <a:endParaRPr kumimoji="1" lang="ja-JP" altLang="en-US" sz="32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203A-EB9E-4684-8939-4ED52F2B967F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17" y="466043"/>
            <a:ext cx="5134726" cy="638428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734629" y="6388659"/>
            <a:ext cx="4992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出典：日本経済新聞</a:t>
            </a:r>
            <a:r>
              <a:rPr kumimoji="1" lang="en-US" altLang="ja-JP" sz="2400" dirty="0" smtClean="0"/>
              <a:t>2020.9.21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26743" y="754743"/>
            <a:ext cx="686525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Wall to telework</a:t>
            </a:r>
            <a:r>
              <a:rPr lang="en-US" altLang="ja-JP" sz="2800" dirty="0"/>
              <a:t/>
            </a:r>
            <a:br>
              <a:rPr lang="en-US" altLang="ja-JP" sz="2800" dirty="0"/>
            </a:br>
            <a:r>
              <a:rPr lang="ja-JP" altLang="en-US" sz="2800" dirty="0"/>
              <a:t>・ </a:t>
            </a:r>
            <a:r>
              <a:rPr lang="en-US" altLang="ja-JP" sz="2800" dirty="0"/>
              <a:t>There is no desk or communication equipment at home</a:t>
            </a:r>
            <a:br>
              <a:rPr lang="en-US" altLang="ja-JP" sz="2800" dirty="0"/>
            </a:br>
            <a:r>
              <a:rPr lang="ja-JP" altLang="en-US" sz="2800" dirty="0"/>
              <a:t>・ </a:t>
            </a:r>
            <a:r>
              <a:rPr lang="en-US" altLang="ja-JP" sz="2800" dirty="0" smtClean="0"/>
              <a:t>We </a:t>
            </a:r>
            <a:r>
              <a:rPr lang="en-US" altLang="ja-JP" sz="2800" dirty="0"/>
              <a:t>have children and cannot concentrate</a:t>
            </a:r>
            <a:br>
              <a:rPr lang="en-US" altLang="ja-JP" sz="2800" dirty="0"/>
            </a:br>
            <a:r>
              <a:rPr lang="ja-JP" altLang="en-US" sz="2800" dirty="0"/>
              <a:t>・ </a:t>
            </a:r>
            <a:r>
              <a:rPr lang="en-US" altLang="ja-JP" sz="2800" dirty="0"/>
              <a:t>Isn't he skipping work?</a:t>
            </a:r>
            <a:br>
              <a:rPr lang="en-US" altLang="ja-JP" sz="2800" dirty="0"/>
            </a:br>
            <a:r>
              <a:rPr lang="ja-JP" altLang="en-US" sz="2800" dirty="0"/>
              <a:t>・ </a:t>
            </a:r>
            <a:r>
              <a:rPr lang="en-US" altLang="ja-JP" sz="2800" dirty="0"/>
              <a:t>Difficult to switch between personal time and working </a:t>
            </a:r>
            <a:r>
              <a:rPr lang="en-US" altLang="ja-JP" sz="2800" dirty="0" smtClean="0"/>
              <a:t>time</a:t>
            </a:r>
            <a:r>
              <a:rPr lang="en-US" altLang="ja-JP" sz="2800" dirty="0"/>
              <a:t/>
            </a:r>
            <a:br>
              <a:rPr lang="en-US" altLang="ja-JP" sz="2800" dirty="0"/>
            </a:br>
            <a:r>
              <a:rPr lang="en-US" altLang="ja-JP" sz="2800" dirty="0" smtClean="0"/>
              <a:t>   Cannot </a:t>
            </a:r>
            <a:r>
              <a:rPr lang="en-US" altLang="ja-JP" sz="2800" dirty="0"/>
              <a:t>switch </a:t>
            </a:r>
            <a:r>
              <a:rPr lang="en-US" altLang="ja-JP" sz="2800" dirty="0" smtClean="0"/>
              <a:t>ON-OFF</a:t>
            </a:r>
          </a:p>
          <a:p>
            <a:r>
              <a:rPr lang="ja-JP" altLang="en-US" sz="2800" dirty="0" smtClean="0"/>
              <a:t>・</a:t>
            </a:r>
            <a:r>
              <a:rPr lang="en-US" altLang="ja-JP" sz="2800" dirty="0"/>
              <a:t> Work system, benefits system is not suitable for </a:t>
            </a:r>
            <a:r>
              <a:rPr lang="en-US" altLang="ja-JP" sz="2800" dirty="0" smtClean="0"/>
              <a:t>telework</a:t>
            </a:r>
          </a:p>
          <a:p>
            <a:r>
              <a:rPr lang="ja-JP" altLang="en-US" sz="2800" dirty="0"/>
              <a:t>・ </a:t>
            </a:r>
            <a:r>
              <a:rPr lang="en-US" altLang="ja-JP" sz="2800" dirty="0"/>
              <a:t>Innovative work is not possible due to lack of communication</a:t>
            </a:r>
          </a:p>
          <a:p>
            <a:r>
              <a:rPr lang="ja-JP" altLang="en-US" sz="2800" dirty="0"/>
              <a:t>・ </a:t>
            </a:r>
            <a:r>
              <a:rPr lang="en-US" altLang="ja-JP" sz="2800" dirty="0"/>
              <a:t>There is no chat. </a:t>
            </a:r>
          </a:p>
        </p:txBody>
      </p:sp>
    </p:spTree>
    <p:extLst>
      <p:ext uri="{BB962C8B-B14F-4D97-AF65-F5344CB8AC3E}">
        <p14:creationId xmlns:p14="http://schemas.microsoft.com/office/powerpoint/2010/main" val="4202752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9055</TotalTime>
  <Words>497</Words>
  <Application>Microsoft Office PowerPoint</Application>
  <PresentationFormat>ワイド画面</PresentationFormat>
  <Paragraphs>116</Paragraphs>
  <Slides>16</Slides>
  <Notes>0</Notes>
  <HiddenSlides>2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1" baseType="lpstr">
      <vt:lpstr>ＭＳ Ｐゴシック</vt:lpstr>
      <vt:lpstr>Arial</vt:lpstr>
      <vt:lpstr>Calibri</vt:lpstr>
      <vt:lpstr>Calibri Light</vt:lpstr>
      <vt:lpstr>Office テーマ</vt:lpstr>
      <vt:lpstr>Wall to Workation</vt:lpstr>
      <vt:lpstr>目次</vt:lpstr>
      <vt:lpstr>１．OECD加盟諸国の労働生産性</vt:lpstr>
      <vt:lpstr>2 ２．企業のIT投資</vt:lpstr>
      <vt:lpstr>３．在宅勤務の生産性</vt:lpstr>
      <vt:lpstr>４．在宅勤務できる人の割合</vt:lpstr>
      <vt:lpstr>５．テレワークの割合は職種に依存</vt:lpstr>
      <vt:lpstr>６．場所にとらわれない働き方を重視</vt:lpstr>
      <vt:lpstr>７．テレワークで生産性を高める取り組み</vt:lpstr>
      <vt:lpstr>８．分散型ワーク</vt:lpstr>
      <vt:lpstr>９．アクティビティ・ベースド・ワーキング（ABW)導入効果</vt:lpstr>
      <vt:lpstr>１０．サテライトオフィス（AB)</vt:lpstr>
      <vt:lpstr>１１．複合現実（ＭＲ）、テレワーク、オンライン会議</vt:lpstr>
      <vt:lpstr>１２．ＲＰＡ(Robotic process automation、業務の効率化、業務の自動化)</vt:lpstr>
      <vt:lpstr>１３．ＲＰＡ(文字の自動読み取り)</vt:lpstr>
      <vt:lpstr>１４．従来型テレワークの課題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「IoT/ICT時代の革新的経営カイゼンへの挑戦」</dc:title>
  <dc:creator>田中 弘一</dc:creator>
  <cp:lastModifiedBy>hirayama yoshie</cp:lastModifiedBy>
  <cp:revision>876</cp:revision>
  <cp:lastPrinted>2020-09-29T02:50:16Z</cp:lastPrinted>
  <dcterms:created xsi:type="dcterms:W3CDTF">2020-04-12T05:43:11Z</dcterms:created>
  <dcterms:modified xsi:type="dcterms:W3CDTF">2020-09-29T08:15:04Z</dcterms:modified>
</cp:coreProperties>
</file>